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6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7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8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4" r:id="rId3"/>
    <p:sldMasterId id="2147483682" r:id="rId4"/>
    <p:sldMasterId id="2147483689" r:id="rId5"/>
    <p:sldMasterId id="2147483697" r:id="rId6"/>
    <p:sldMasterId id="2147483704" r:id="rId7"/>
    <p:sldMasterId id="2147483712" r:id="rId8"/>
    <p:sldMasterId id="2147483730" r:id="rId9"/>
  </p:sldMasterIdLst>
  <p:sldIdLst>
    <p:sldId id="256" r:id="rId10"/>
    <p:sldId id="257" r:id="rId11"/>
    <p:sldId id="266" r:id="rId12"/>
    <p:sldId id="258" r:id="rId13"/>
    <p:sldId id="270" r:id="rId14"/>
    <p:sldId id="260" r:id="rId15"/>
    <p:sldId id="271" r:id="rId16"/>
    <p:sldId id="269" r:id="rId17"/>
    <p:sldId id="272" r:id="rId18"/>
    <p:sldId id="259" r:id="rId19"/>
    <p:sldId id="261" r:id="rId20"/>
    <p:sldId id="273" r:id="rId21"/>
    <p:sldId id="274" r:id="rId22"/>
    <p:sldId id="262" r:id="rId23"/>
    <p:sldId id="263" r:id="rId24"/>
    <p:sldId id="264" r:id="rId2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CB5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A_PPT_Corporate-Slides18-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 rot="16200000">
            <a:off x="10342295" y="5028492"/>
            <a:ext cx="345319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FFFFFF">
                    <a:alpha val="60000"/>
                  </a:srgbClr>
                </a:solidFill>
                <a:latin typeface="Helvetica"/>
                <a:cs typeface="Helvetica"/>
              </a:rPr>
              <a:t>© 2013 BackOffice Associates, LLC. All Rights Reserved.</a:t>
            </a:r>
            <a:endParaRPr lang="en-US" sz="600" baseline="30000" dirty="0">
              <a:solidFill>
                <a:srgbClr val="FFFFFF">
                  <a:alpha val="60000"/>
                </a:srgbClr>
              </a:solidFill>
              <a:latin typeface="Helvetica"/>
              <a:cs typeface="Helvetica"/>
            </a:endParaRPr>
          </a:p>
        </p:txBody>
      </p:sp>
      <p:sp>
        <p:nvSpPr>
          <p:cNvPr id="25" name="TextBox 24"/>
          <p:cNvSpPr txBox="1"/>
          <p:nvPr/>
        </p:nvSpPr>
        <p:spPr>
          <a:xfrm rot="16200000">
            <a:off x="11140278" y="5987765"/>
            <a:ext cx="15134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1" dirty="0">
                <a:solidFill>
                  <a:srgbClr val="FFFFFF">
                    <a:alpha val="60000"/>
                  </a:srgbClr>
                </a:solidFill>
                <a:latin typeface="Helvetica"/>
                <a:cs typeface="Helvetica"/>
              </a:rPr>
              <a:t>CONFIDENTIAL</a:t>
            </a:r>
            <a:endParaRPr lang="en-US" sz="900" b="1" baseline="30000" dirty="0">
              <a:solidFill>
                <a:srgbClr val="FFFFFF">
                  <a:alpha val="60000"/>
                </a:srgb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706151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12954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382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95400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93516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1" y="12954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0801" y="193516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263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A_PPT_Corporate-Slides18-1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95400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93516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1" y="12954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0801" y="193516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967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A_PPT_Corporate-Slides18-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 rot="16200000">
            <a:off x="10342295" y="5028492"/>
            <a:ext cx="345319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FFFFFF">
                    <a:alpha val="60000"/>
                  </a:srgbClr>
                </a:solidFill>
                <a:latin typeface="Helvetica"/>
                <a:cs typeface="Helvetica"/>
              </a:rPr>
              <a:t>© 2013 BackOffice Associates, LLC. All Rights Reserved.</a:t>
            </a:r>
            <a:endParaRPr lang="en-US" sz="600" baseline="30000" dirty="0">
              <a:solidFill>
                <a:srgbClr val="FFFFFF">
                  <a:alpha val="60000"/>
                </a:srgbClr>
              </a:solidFill>
              <a:latin typeface="Helvetica"/>
              <a:cs typeface="Helvetica"/>
            </a:endParaRPr>
          </a:p>
        </p:txBody>
      </p:sp>
      <p:sp>
        <p:nvSpPr>
          <p:cNvPr id="25" name="TextBox 24"/>
          <p:cNvSpPr txBox="1"/>
          <p:nvPr/>
        </p:nvSpPr>
        <p:spPr>
          <a:xfrm rot="16200000">
            <a:off x="11140278" y="5987765"/>
            <a:ext cx="15134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1" dirty="0">
                <a:solidFill>
                  <a:srgbClr val="FFFFFF">
                    <a:alpha val="60000"/>
                  </a:srgbClr>
                </a:solidFill>
                <a:latin typeface="Helvetica"/>
                <a:cs typeface="Helvetica"/>
              </a:rPr>
              <a:t>CONFIDENTIAL</a:t>
            </a:r>
            <a:endParaRPr lang="en-US" sz="900" b="1" baseline="30000" dirty="0">
              <a:solidFill>
                <a:srgbClr val="FFFFFF">
                  <a:alpha val="60000"/>
                </a:srgb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975774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919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12954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4421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95400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93516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1" y="12954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0801" y="193516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805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A_PPT_Corporate-Slides18-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95400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93516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1" y="12954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0801" y="193516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9958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535518" y="1239905"/>
            <a:ext cx="11527367" cy="4824413"/>
          </a:xfrm>
        </p:spPr>
        <p:txBody>
          <a:bodyPr/>
          <a:lstStyle>
            <a:lvl1pPr>
              <a:defRPr sz="2400" b="1">
                <a:solidFill>
                  <a:srgbClr val="5858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6885" y="159798"/>
            <a:ext cx="7593116" cy="754602"/>
          </a:xfrm>
          <a:prstGeom prst="rect">
            <a:avLst/>
          </a:prstGeom>
        </p:spPr>
        <p:txBody>
          <a:bodyPr/>
          <a:lstStyle>
            <a:lvl1pPr>
              <a:defRPr sz="3200" b="1" i="0" baseline="0">
                <a:solidFill>
                  <a:schemeClr val="bg1"/>
                </a:solidFill>
                <a:latin typeface="Arial Narrow" pitchFamily="34" charset="0"/>
                <a:cs typeface="Arial Narrow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Parallelogram 12"/>
          <p:cNvSpPr/>
          <p:nvPr/>
        </p:nvSpPr>
        <p:spPr>
          <a:xfrm rot="5400000" flipV="1">
            <a:off x="11295692" y="854697"/>
            <a:ext cx="1182365" cy="610253"/>
          </a:xfrm>
          <a:prstGeom prst="parallelogram">
            <a:avLst>
              <a:gd name="adj" fmla="val 46796"/>
            </a:avLst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 </a:t>
            </a:r>
          </a:p>
        </p:txBody>
      </p:sp>
      <p:pic>
        <p:nvPicPr>
          <p:cNvPr id="14" name="Picture 13" descr="HiT_NewLogo-Tra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470" y="784361"/>
            <a:ext cx="2076277" cy="113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4061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DDBDD-E65A-459D-AA05-7878D3786913}" type="datetimeFigureOut">
              <a:rPr lang="es-ES" smtClean="0"/>
              <a:t>03/07/2021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72DC-59B7-4E76-A2B8-7689BD6E7352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0024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24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 userDrawn="1"/>
        </p:nvSpPr>
        <p:spPr>
          <a:xfrm rot="16200000">
            <a:off x="10342295" y="5028492"/>
            <a:ext cx="345319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FFFFFF">
                    <a:alpha val="60000"/>
                  </a:srgbClr>
                </a:solidFill>
                <a:latin typeface="Helvetica"/>
                <a:cs typeface="Helvetica"/>
              </a:rPr>
              <a:t>© 2013 BackOffice Associates, LLC. All Rights Reserved.</a:t>
            </a:r>
            <a:endParaRPr lang="en-US" sz="600" baseline="30000" dirty="0">
              <a:solidFill>
                <a:srgbClr val="FFFFFF">
                  <a:alpha val="60000"/>
                </a:srgbClr>
              </a:solidFill>
              <a:latin typeface="Helvetica"/>
              <a:cs typeface="Helvetica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 rot="16200000">
            <a:off x="11140278" y="5987765"/>
            <a:ext cx="15134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FFFFFF">
                    <a:alpha val="60000"/>
                  </a:srgbClr>
                </a:solidFill>
                <a:latin typeface="Helvetica"/>
                <a:cs typeface="Helvetica"/>
              </a:rPr>
              <a:t>CONFIDENTIAL</a:t>
            </a:r>
            <a:endParaRPr lang="en-US" sz="900" b="1" baseline="30000" dirty="0">
              <a:solidFill>
                <a:srgbClr val="FFFFFF">
                  <a:alpha val="60000"/>
                </a:srgbClr>
              </a:solidFill>
              <a:latin typeface="Helvetica"/>
              <a:cs typeface="Helvetica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106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1235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12954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8059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95400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93516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1" y="12954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0801" y="193516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6679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A_PPT_Corporate-Slides18-1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95400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93516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1" y="12954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0801" y="193516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609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DDBDD-E65A-459D-AA05-7878D3786913}" type="datetimeFigureOut">
              <a:rPr lang="es-ES" smtClean="0"/>
              <a:t>03/07/2021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72DC-59B7-4E76-A2B8-7689BD6E7352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13656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A_PPT_Corporate-Slides18-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 rot="16200000">
            <a:off x="10342295" y="5028492"/>
            <a:ext cx="345319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FFFFFF">
                    <a:alpha val="60000"/>
                  </a:srgbClr>
                </a:solidFill>
                <a:latin typeface="Helvetica"/>
                <a:cs typeface="Helvetica"/>
              </a:rPr>
              <a:t>© 2013 BackOffice Associates, LLC. All Rights Reserved.</a:t>
            </a:r>
            <a:endParaRPr lang="en-US" sz="600" baseline="30000" dirty="0">
              <a:solidFill>
                <a:srgbClr val="FFFFFF">
                  <a:alpha val="60000"/>
                </a:srgbClr>
              </a:solidFill>
              <a:latin typeface="Helvetica"/>
              <a:cs typeface="Helvetica"/>
            </a:endParaRPr>
          </a:p>
        </p:txBody>
      </p:sp>
      <p:sp>
        <p:nvSpPr>
          <p:cNvPr id="25" name="TextBox 24"/>
          <p:cNvSpPr txBox="1"/>
          <p:nvPr/>
        </p:nvSpPr>
        <p:spPr>
          <a:xfrm rot="16200000">
            <a:off x="11140278" y="5987765"/>
            <a:ext cx="15134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1" dirty="0">
                <a:solidFill>
                  <a:srgbClr val="FFFFFF">
                    <a:alpha val="60000"/>
                  </a:srgbClr>
                </a:solidFill>
                <a:latin typeface="Helvetica"/>
                <a:cs typeface="Helvetica"/>
              </a:rPr>
              <a:t>CONFIDENTIAL</a:t>
            </a:r>
            <a:endParaRPr lang="en-US" sz="900" b="1" baseline="30000" dirty="0">
              <a:solidFill>
                <a:srgbClr val="FFFFFF">
                  <a:alpha val="60000"/>
                </a:srgbClr>
              </a:solidFill>
              <a:latin typeface="Helvetica"/>
              <a:cs typeface="Helvetica"/>
            </a:endParaRPr>
          </a:p>
        </p:txBody>
      </p:sp>
      <p:sp>
        <p:nvSpPr>
          <p:cNvPr id="5" name="TextBox 23"/>
          <p:cNvSpPr txBox="1"/>
          <p:nvPr userDrawn="1"/>
        </p:nvSpPr>
        <p:spPr>
          <a:xfrm rot="16200000">
            <a:off x="10342295" y="5028492"/>
            <a:ext cx="345319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FFFFFF">
                    <a:alpha val="60000"/>
                  </a:srgbClr>
                </a:solidFill>
                <a:latin typeface="Helvetica"/>
                <a:cs typeface="Helvetica"/>
              </a:rPr>
              <a:t>© 2013 BackOffice Associates, LLC. All Rights Reserved.</a:t>
            </a:r>
            <a:endParaRPr lang="en-US" sz="600" baseline="30000" dirty="0">
              <a:solidFill>
                <a:srgbClr val="FFFFFF">
                  <a:alpha val="60000"/>
                </a:srgbClr>
              </a:solidFill>
              <a:latin typeface="Helvetica"/>
              <a:cs typeface="Helvetica"/>
            </a:endParaRPr>
          </a:p>
        </p:txBody>
      </p:sp>
      <p:sp>
        <p:nvSpPr>
          <p:cNvPr id="6" name="TextBox 24"/>
          <p:cNvSpPr txBox="1"/>
          <p:nvPr userDrawn="1"/>
        </p:nvSpPr>
        <p:spPr>
          <a:xfrm rot="16200000">
            <a:off x="11140278" y="5987765"/>
            <a:ext cx="15134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FFFFFF">
                    <a:alpha val="60000"/>
                  </a:srgbClr>
                </a:solidFill>
                <a:latin typeface="Helvetica"/>
                <a:cs typeface="Helvetica"/>
              </a:rPr>
              <a:t>CONFIDENTIAL</a:t>
            </a:r>
            <a:endParaRPr lang="en-US" sz="900" b="1" baseline="30000" dirty="0">
              <a:solidFill>
                <a:srgbClr val="FFFFFF">
                  <a:alpha val="60000"/>
                </a:srgbClr>
              </a:solidFill>
              <a:latin typeface="Helvetica"/>
              <a:cs typeface="Helvetica"/>
            </a:endParaRPr>
          </a:p>
        </p:txBody>
      </p:sp>
      <p:pic>
        <p:nvPicPr>
          <p:cNvPr id="7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0222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9151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12954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305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95400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93516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1" y="12954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0801" y="193516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592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12954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4772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A_PPT_Corporate-Slides18-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95400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93516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1" y="12954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0801" y="193516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pic>
        <p:nvPicPr>
          <p:cNvPr id="8" name="Picture 6" descr="BOA_PPT_Corporate-Slides18-1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6140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535518" y="1239905"/>
            <a:ext cx="11527367" cy="4824413"/>
          </a:xfrm>
        </p:spPr>
        <p:txBody>
          <a:bodyPr/>
          <a:lstStyle>
            <a:lvl1pPr>
              <a:defRPr sz="2400" b="1">
                <a:solidFill>
                  <a:srgbClr val="5858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6885" y="159798"/>
            <a:ext cx="7593116" cy="754602"/>
          </a:xfrm>
          <a:prstGeom prst="rect">
            <a:avLst/>
          </a:prstGeom>
        </p:spPr>
        <p:txBody>
          <a:bodyPr/>
          <a:lstStyle>
            <a:lvl1pPr>
              <a:defRPr sz="3200" b="1" i="0" baseline="0">
                <a:solidFill>
                  <a:schemeClr val="bg1"/>
                </a:solidFill>
                <a:latin typeface="Arial Narrow" pitchFamily="34" charset="0"/>
                <a:cs typeface="Arial Narrow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Parallelogram 12"/>
          <p:cNvSpPr/>
          <p:nvPr/>
        </p:nvSpPr>
        <p:spPr>
          <a:xfrm rot="5400000" flipV="1">
            <a:off x="11295692" y="854697"/>
            <a:ext cx="1182365" cy="610253"/>
          </a:xfrm>
          <a:prstGeom prst="parallelogram">
            <a:avLst>
              <a:gd name="adj" fmla="val 46796"/>
            </a:avLst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 </a:t>
            </a:r>
          </a:p>
        </p:txBody>
      </p:sp>
      <p:pic>
        <p:nvPicPr>
          <p:cNvPr id="14" name="Picture 13" descr="HiT_NewLogo-Tra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470" y="784361"/>
            <a:ext cx="2076277" cy="113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4707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DDBDD-E65A-459D-AA05-7878D3786913}" type="datetimeFigureOut">
              <a:rPr lang="es-ES" smtClean="0"/>
              <a:t>03/07/2021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72DC-59B7-4E76-A2B8-7689BD6E7352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21893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 userDrawn="1"/>
        </p:nvSpPr>
        <p:spPr>
          <a:xfrm rot="16200000">
            <a:off x="10342295" y="5028492"/>
            <a:ext cx="345319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FFFFFF">
                    <a:alpha val="60000"/>
                  </a:srgbClr>
                </a:solidFill>
                <a:latin typeface="Helvetica"/>
                <a:cs typeface="Helvetica"/>
              </a:rPr>
              <a:t>© 2013 BackOffice Associates, LLC. All Rights Reserved.</a:t>
            </a:r>
            <a:endParaRPr lang="en-US" sz="600" baseline="30000" dirty="0">
              <a:solidFill>
                <a:srgbClr val="FFFFFF">
                  <a:alpha val="60000"/>
                </a:srgbClr>
              </a:solidFill>
              <a:latin typeface="Helvetica"/>
              <a:cs typeface="Helvetica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 rot="16200000">
            <a:off x="11140278" y="5987765"/>
            <a:ext cx="15134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FFFFFF">
                    <a:alpha val="60000"/>
                  </a:srgbClr>
                </a:solidFill>
                <a:latin typeface="Helvetica"/>
                <a:cs typeface="Helvetica"/>
              </a:rPr>
              <a:t>CONFIDENTIAL</a:t>
            </a:r>
            <a:endParaRPr lang="en-US" sz="900" b="1" baseline="30000" dirty="0">
              <a:solidFill>
                <a:srgbClr val="FFFFFF">
                  <a:alpha val="60000"/>
                </a:srgbClr>
              </a:solidFill>
              <a:latin typeface="Helvetica"/>
              <a:cs typeface="Helvetica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8441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171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12954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5687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95400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93516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1" y="12954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0801" y="193516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4640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A_PPT_Corporate-Slides18-1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95400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93516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1" y="12954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0801" y="193516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5535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DDBDD-E65A-459D-AA05-7878D3786913}" type="datetimeFigureOut">
              <a:rPr lang="es-ES" smtClean="0"/>
              <a:t>03/07/2021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72DC-59B7-4E76-A2B8-7689BD6E7352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66867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A_PPT_Corporate-Slides18-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 rot="16200000">
            <a:off x="10342295" y="5028492"/>
            <a:ext cx="345319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FFFFFF">
                    <a:alpha val="60000"/>
                  </a:srgbClr>
                </a:solidFill>
                <a:latin typeface="Helvetica"/>
                <a:cs typeface="Helvetica"/>
              </a:rPr>
              <a:t>© 2013 BackOffice Associates, LLC. All Rights Reserved.</a:t>
            </a:r>
            <a:endParaRPr lang="en-US" sz="600" baseline="30000" dirty="0">
              <a:solidFill>
                <a:srgbClr val="FFFFFF">
                  <a:alpha val="60000"/>
                </a:srgbClr>
              </a:solidFill>
              <a:latin typeface="Helvetica"/>
              <a:cs typeface="Helvetica"/>
            </a:endParaRPr>
          </a:p>
        </p:txBody>
      </p:sp>
      <p:sp>
        <p:nvSpPr>
          <p:cNvPr id="25" name="TextBox 24"/>
          <p:cNvSpPr txBox="1"/>
          <p:nvPr/>
        </p:nvSpPr>
        <p:spPr>
          <a:xfrm rot="16200000">
            <a:off x="11140278" y="5987765"/>
            <a:ext cx="15134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1" dirty="0">
                <a:solidFill>
                  <a:srgbClr val="FFFFFF">
                    <a:alpha val="60000"/>
                  </a:srgbClr>
                </a:solidFill>
                <a:latin typeface="Helvetica"/>
                <a:cs typeface="Helvetica"/>
              </a:rPr>
              <a:t>CONFIDENTIAL</a:t>
            </a:r>
            <a:endParaRPr lang="en-US" sz="900" b="1" baseline="30000" dirty="0">
              <a:solidFill>
                <a:srgbClr val="FFFFFF">
                  <a:alpha val="60000"/>
                </a:srgbClr>
              </a:solidFill>
              <a:latin typeface="Helvetica"/>
              <a:cs typeface="Helvetica"/>
            </a:endParaRPr>
          </a:p>
        </p:txBody>
      </p:sp>
      <p:sp>
        <p:nvSpPr>
          <p:cNvPr id="5" name="TextBox 23"/>
          <p:cNvSpPr txBox="1"/>
          <p:nvPr userDrawn="1"/>
        </p:nvSpPr>
        <p:spPr>
          <a:xfrm rot="16200000">
            <a:off x="10342295" y="5028492"/>
            <a:ext cx="345319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FFFFFF">
                    <a:alpha val="60000"/>
                  </a:srgbClr>
                </a:solidFill>
                <a:latin typeface="Helvetica"/>
                <a:cs typeface="Helvetica"/>
              </a:rPr>
              <a:t>© 2013 BackOffice Associates, LLC. All Rights Reserved.</a:t>
            </a:r>
            <a:endParaRPr lang="en-US" sz="600" baseline="30000" dirty="0">
              <a:solidFill>
                <a:srgbClr val="FFFFFF">
                  <a:alpha val="60000"/>
                </a:srgbClr>
              </a:solidFill>
              <a:latin typeface="Helvetica"/>
              <a:cs typeface="Helvetica"/>
            </a:endParaRPr>
          </a:p>
        </p:txBody>
      </p:sp>
      <p:sp>
        <p:nvSpPr>
          <p:cNvPr id="6" name="TextBox 24"/>
          <p:cNvSpPr txBox="1"/>
          <p:nvPr userDrawn="1"/>
        </p:nvSpPr>
        <p:spPr>
          <a:xfrm rot="16200000">
            <a:off x="11140278" y="5987765"/>
            <a:ext cx="15134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FFFFFF">
                    <a:alpha val="60000"/>
                  </a:srgbClr>
                </a:solidFill>
                <a:latin typeface="Helvetica"/>
                <a:cs typeface="Helvetica"/>
              </a:rPr>
              <a:t>CONFIDENTIAL</a:t>
            </a:r>
            <a:endParaRPr lang="en-US" sz="900" b="1" baseline="30000" dirty="0">
              <a:solidFill>
                <a:srgbClr val="FFFFFF">
                  <a:alpha val="60000"/>
                </a:srgbClr>
              </a:solidFill>
              <a:latin typeface="Helvetica"/>
              <a:cs typeface="Helvetica"/>
            </a:endParaRPr>
          </a:p>
        </p:txBody>
      </p:sp>
      <p:pic>
        <p:nvPicPr>
          <p:cNvPr id="7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487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95400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93516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1" y="12954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0801" y="193516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0289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3924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12954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926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95400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93516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1" y="12954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0801" y="193516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8161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A_PPT_Corporate-Slides18-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95400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93516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1" y="12954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0801" y="193516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pic>
        <p:nvPicPr>
          <p:cNvPr id="8" name="Picture 6" descr="BOA_PPT_Corporate-Slides18-1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5308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535518" y="1239905"/>
            <a:ext cx="11527367" cy="4824413"/>
          </a:xfrm>
        </p:spPr>
        <p:txBody>
          <a:bodyPr/>
          <a:lstStyle>
            <a:lvl1pPr>
              <a:defRPr sz="2400" b="1">
                <a:solidFill>
                  <a:srgbClr val="5858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6885" y="159798"/>
            <a:ext cx="7593116" cy="754602"/>
          </a:xfrm>
          <a:prstGeom prst="rect">
            <a:avLst/>
          </a:prstGeom>
        </p:spPr>
        <p:txBody>
          <a:bodyPr/>
          <a:lstStyle>
            <a:lvl1pPr>
              <a:defRPr sz="3200" b="1" i="0" baseline="0">
                <a:solidFill>
                  <a:schemeClr val="bg1"/>
                </a:solidFill>
                <a:latin typeface="Arial Narrow" pitchFamily="34" charset="0"/>
                <a:cs typeface="Arial Narrow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Parallelogram 12"/>
          <p:cNvSpPr/>
          <p:nvPr/>
        </p:nvSpPr>
        <p:spPr>
          <a:xfrm rot="5400000" flipV="1">
            <a:off x="11295692" y="854697"/>
            <a:ext cx="1182365" cy="610253"/>
          </a:xfrm>
          <a:prstGeom prst="parallelogram">
            <a:avLst>
              <a:gd name="adj" fmla="val 46796"/>
            </a:avLst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 </a:t>
            </a:r>
          </a:p>
        </p:txBody>
      </p:sp>
      <p:pic>
        <p:nvPicPr>
          <p:cNvPr id="14" name="Picture 13" descr="HiT_NewLogo-Tra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470" y="784361"/>
            <a:ext cx="2076277" cy="113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3729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DDBDD-E65A-459D-AA05-7878D3786913}" type="datetimeFigureOut">
              <a:rPr lang="es-ES" smtClean="0"/>
              <a:t>03/07/2021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72DC-59B7-4E76-A2B8-7689BD6E7352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80161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 userDrawn="1"/>
        </p:nvSpPr>
        <p:spPr>
          <a:xfrm rot="16200000">
            <a:off x="10342295" y="5028492"/>
            <a:ext cx="345319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FFFFFF">
                    <a:alpha val="60000"/>
                  </a:srgbClr>
                </a:solidFill>
                <a:latin typeface="Helvetica"/>
                <a:cs typeface="Helvetica"/>
              </a:rPr>
              <a:t>© 2013 BackOffice Associates, LLC. All Rights Reserved.</a:t>
            </a:r>
            <a:endParaRPr lang="en-US" sz="600" baseline="30000" dirty="0">
              <a:solidFill>
                <a:srgbClr val="FFFFFF">
                  <a:alpha val="60000"/>
                </a:srgbClr>
              </a:solidFill>
              <a:latin typeface="Helvetica"/>
              <a:cs typeface="Helvetica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 rot="16200000">
            <a:off x="11140278" y="5987765"/>
            <a:ext cx="15134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FFFFFF">
                    <a:alpha val="60000"/>
                  </a:srgbClr>
                </a:solidFill>
                <a:latin typeface="Helvetica"/>
                <a:cs typeface="Helvetica"/>
              </a:rPr>
              <a:t>CONFIDENTIAL</a:t>
            </a:r>
            <a:endParaRPr lang="en-US" sz="900" b="1" baseline="30000" dirty="0">
              <a:solidFill>
                <a:srgbClr val="FFFFFF">
                  <a:alpha val="60000"/>
                </a:srgbClr>
              </a:solidFill>
              <a:latin typeface="Helvetica"/>
              <a:cs typeface="Helvetica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2076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2570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12954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277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95400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93516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1" y="12954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0801" y="193516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641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A_PPT_Corporate-Slides18-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95400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93516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1" y="12954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0801" y="193516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9460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A_PPT_Corporate-Slides18-1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95400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93516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1" y="12954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0801" y="193516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5420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7/3/2021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0040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7/3/2021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8804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7/3/2021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56056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7/3/2021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7443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7/3/2021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4156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7/3/2021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6344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7/3/2021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2634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7/3/2021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3327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7/3/2021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073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535518" y="1239905"/>
            <a:ext cx="11527367" cy="4824413"/>
          </a:xfrm>
        </p:spPr>
        <p:txBody>
          <a:bodyPr/>
          <a:lstStyle>
            <a:lvl1pPr>
              <a:defRPr sz="2400" b="1">
                <a:solidFill>
                  <a:srgbClr val="5858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6885" y="159798"/>
            <a:ext cx="7593116" cy="754602"/>
          </a:xfrm>
          <a:prstGeom prst="rect">
            <a:avLst/>
          </a:prstGeom>
        </p:spPr>
        <p:txBody>
          <a:bodyPr/>
          <a:lstStyle>
            <a:lvl1pPr>
              <a:defRPr sz="3200" b="1" i="0" baseline="0">
                <a:solidFill>
                  <a:schemeClr val="bg1"/>
                </a:solidFill>
                <a:latin typeface="Arial Narrow" pitchFamily="34" charset="0"/>
                <a:cs typeface="Arial Narrow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Parallelogram 12"/>
          <p:cNvSpPr/>
          <p:nvPr/>
        </p:nvSpPr>
        <p:spPr>
          <a:xfrm rot="5400000" flipV="1">
            <a:off x="11295692" y="854697"/>
            <a:ext cx="1182365" cy="610253"/>
          </a:xfrm>
          <a:prstGeom prst="parallelogram">
            <a:avLst>
              <a:gd name="adj" fmla="val 46796"/>
            </a:avLst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 </a:t>
            </a:r>
          </a:p>
        </p:txBody>
      </p:sp>
      <p:pic>
        <p:nvPicPr>
          <p:cNvPr id="14" name="Picture 13" descr="HiT_NewLogo-Tra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470" y="784361"/>
            <a:ext cx="2076277" cy="113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37927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7/3/2021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0956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7/3/2021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086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DDBDD-E65A-459D-AA05-7878D3786913}" type="datetimeFigureOut">
              <a:rPr lang="es-ES" smtClean="0"/>
              <a:t>03/07/2021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72DC-59B7-4E76-A2B8-7689BD6E7352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1454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 userDrawn="1"/>
        </p:nvSpPr>
        <p:spPr>
          <a:xfrm rot="16200000">
            <a:off x="10342295" y="5028492"/>
            <a:ext cx="345319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FFFFFF">
                    <a:alpha val="60000"/>
                  </a:srgbClr>
                </a:solidFill>
                <a:latin typeface="Helvetica"/>
                <a:cs typeface="Helvetica"/>
              </a:rPr>
              <a:t>© 2013 BackOffice Associates, LLC. All Rights Reserved.</a:t>
            </a:r>
            <a:endParaRPr lang="en-US" sz="600" baseline="30000" dirty="0">
              <a:solidFill>
                <a:srgbClr val="FFFFFF">
                  <a:alpha val="60000"/>
                </a:srgbClr>
              </a:solidFill>
              <a:latin typeface="Helvetica"/>
              <a:cs typeface="Helvetica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 rot="16200000">
            <a:off x="11140278" y="5987765"/>
            <a:ext cx="15134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FFFFFF">
                    <a:alpha val="60000"/>
                  </a:srgbClr>
                </a:solidFill>
                <a:latin typeface="Helvetica"/>
                <a:cs typeface="Helvetica"/>
              </a:rPr>
              <a:t>CONFIDENTIAL</a:t>
            </a:r>
            <a:endParaRPr lang="en-US" sz="900" b="1" baseline="30000" dirty="0">
              <a:solidFill>
                <a:srgbClr val="FFFFFF">
                  <a:alpha val="60000"/>
                </a:srgbClr>
              </a:solidFill>
              <a:latin typeface="Helvetica"/>
              <a:cs typeface="Helvetica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999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225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22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5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Relationship Id="rId9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OA_PPT_Corporate-Slides18-10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403" y="121590"/>
            <a:ext cx="11418796" cy="743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403" y="1295399"/>
            <a:ext cx="11418797" cy="54379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" name="Slide Number Placeholder 9"/>
          <p:cNvSpPr txBox="1">
            <a:spLocks/>
          </p:cNvSpPr>
          <p:nvPr/>
        </p:nvSpPr>
        <p:spPr>
          <a:xfrm>
            <a:off x="11712837" y="6580490"/>
            <a:ext cx="534553" cy="216842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rgbClr val="CCCCCC"/>
                </a:solidFill>
              </a:defRPr>
            </a:lvl1pPr>
          </a:lstStyle>
          <a:p>
            <a:pPr algn="r">
              <a:buFont typeface="Wingdings" charset="2"/>
              <a:buNone/>
              <a:defRPr/>
            </a:pPr>
            <a:fld id="{DE23703F-60CC-E24E-B257-74D52D1236F4}" type="slidenum">
              <a:rPr lang="en-US" sz="800" smtClean="0">
                <a:solidFill>
                  <a:srgbClr val="003A68"/>
                </a:solidFill>
                <a:latin typeface="Arial" charset="0"/>
                <a:ea typeface="Arial Unicode MS" charset="0"/>
                <a:cs typeface="Arial Unicode MS" charset="0"/>
              </a:rPr>
              <a:pPr algn="r">
                <a:buFont typeface="Wingdings" charset="2"/>
                <a:buNone/>
                <a:defRPr/>
              </a:pPr>
              <a:t>‹N›</a:t>
            </a:fld>
            <a:endParaRPr lang="en-US" sz="800" dirty="0">
              <a:solidFill>
                <a:srgbClr val="003A68"/>
              </a:solidFill>
              <a:latin typeface="Arial" charset="0"/>
              <a:ea typeface="Arial Unicode MS" charset="0"/>
              <a:cs typeface="Arial Unicode MS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10318558" y="3776241"/>
            <a:ext cx="345319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0E4B7B">
                    <a:alpha val="50000"/>
                  </a:srgbClr>
                </a:solidFill>
                <a:latin typeface="Helvetica"/>
                <a:cs typeface="Helvetica"/>
              </a:rPr>
              <a:t>© 2013 BackOffice Associates, LLC. All Rights Reserved.</a:t>
            </a:r>
            <a:endParaRPr lang="en-US" sz="600" baseline="30000" dirty="0">
              <a:solidFill>
                <a:srgbClr val="0E4B7B">
                  <a:alpha val="50000"/>
                </a:srgbClr>
              </a:solidFill>
              <a:latin typeface="Helvetica"/>
              <a:cs typeface="Helvetica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1281402" y="5708364"/>
            <a:ext cx="15134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1" dirty="0">
                <a:solidFill>
                  <a:srgbClr val="0E4B7B">
                    <a:alpha val="50000"/>
                  </a:srgbClr>
                </a:solidFill>
                <a:latin typeface="Helvetica"/>
                <a:cs typeface="Helvetica"/>
              </a:rPr>
              <a:t>CONFIDENTIAL</a:t>
            </a:r>
            <a:endParaRPr lang="en-US" sz="900" b="1" baseline="30000" dirty="0">
              <a:solidFill>
                <a:srgbClr val="0E4B7B">
                  <a:alpha val="50000"/>
                </a:srgb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6926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457200" rtl="0" eaLnBrk="1" latinLnBrk="0" hangingPunct="1">
        <a:lnSpc>
          <a:spcPts val="2500"/>
        </a:lnSpc>
        <a:spcBef>
          <a:spcPct val="0"/>
        </a:spcBef>
        <a:buNone/>
        <a:defRPr sz="2200" b="0" i="0" kern="1200">
          <a:solidFill>
            <a:srgbClr val="3F5F78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ts val="1200"/>
        </a:spcBef>
        <a:buClr>
          <a:srgbClr val="003A68"/>
        </a:buClr>
        <a:buFont typeface="Arial"/>
        <a:buNone/>
        <a:defRPr sz="2400" b="0" kern="1200">
          <a:solidFill>
            <a:srgbClr val="3F5F78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3A68"/>
        </a:buClr>
        <a:buFont typeface="Arial"/>
        <a:buChar char="–"/>
        <a:defRPr sz="2000" b="0" kern="1200">
          <a:solidFill>
            <a:srgbClr val="7F7F7F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3A68"/>
        </a:buClr>
        <a:buFont typeface="Arial"/>
        <a:buChar char="•"/>
        <a:defRPr sz="1800" kern="1200">
          <a:solidFill>
            <a:srgbClr val="7F7F7F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3A68"/>
        </a:buClr>
        <a:buFont typeface="Arial"/>
        <a:buChar char="–"/>
        <a:defRPr sz="1600" kern="1200">
          <a:solidFill>
            <a:srgbClr val="7F7F7F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3A68"/>
        </a:buClr>
        <a:buFont typeface="Arial"/>
        <a:buChar char="»"/>
        <a:defRPr sz="1400" kern="1200">
          <a:solidFill>
            <a:srgbClr val="7F7F7F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OA_PPT_Corporate-Slides18-10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403" y="121590"/>
            <a:ext cx="11418796" cy="743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403" y="1295399"/>
            <a:ext cx="11418797" cy="54379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" name="Slide Number Placeholder 9"/>
          <p:cNvSpPr txBox="1">
            <a:spLocks/>
          </p:cNvSpPr>
          <p:nvPr/>
        </p:nvSpPr>
        <p:spPr>
          <a:xfrm>
            <a:off x="11712837" y="6580490"/>
            <a:ext cx="534553" cy="216842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rgbClr val="CCCCCC"/>
                </a:solidFill>
              </a:defRPr>
            </a:lvl1pPr>
          </a:lstStyle>
          <a:p>
            <a:pPr algn="r">
              <a:buFont typeface="Wingdings" charset="2"/>
              <a:buNone/>
              <a:defRPr/>
            </a:pPr>
            <a:fld id="{DE23703F-60CC-E24E-B257-74D52D1236F4}" type="slidenum">
              <a:rPr lang="en-US" sz="800" smtClean="0">
                <a:solidFill>
                  <a:srgbClr val="003A68"/>
                </a:solidFill>
                <a:latin typeface="Arial" charset="0"/>
                <a:ea typeface="Arial Unicode MS" charset="0"/>
                <a:cs typeface="Arial Unicode MS" charset="0"/>
              </a:rPr>
              <a:pPr algn="r">
                <a:buFont typeface="Wingdings" charset="2"/>
                <a:buNone/>
                <a:defRPr/>
              </a:pPr>
              <a:t>‹N›</a:t>
            </a:fld>
            <a:endParaRPr lang="en-US" sz="800" dirty="0">
              <a:solidFill>
                <a:srgbClr val="003A68"/>
              </a:solidFill>
              <a:latin typeface="Arial" charset="0"/>
              <a:ea typeface="Arial Unicode MS" charset="0"/>
              <a:cs typeface="Arial Unicode MS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10318558" y="3776241"/>
            <a:ext cx="345319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0E4B7B">
                    <a:alpha val="50000"/>
                  </a:srgbClr>
                </a:solidFill>
                <a:latin typeface="Helvetica"/>
                <a:cs typeface="Helvetica"/>
              </a:rPr>
              <a:t>© 2013 BackOffice Associates, LLC. All Rights Reserved.</a:t>
            </a:r>
            <a:endParaRPr lang="en-US" sz="600" baseline="30000" dirty="0">
              <a:solidFill>
                <a:srgbClr val="0E4B7B">
                  <a:alpha val="50000"/>
                </a:srgbClr>
              </a:solidFill>
              <a:latin typeface="Helvetica"/>
              <a:cs typeface="Helvetica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1281402" y="5708364"/>
            <a:ext cx="15134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0E4B7B">
                    <a:alpha val="50000"/>
                  </a:srgbClr>
                </a:solidFill>
                <a:latin typeface="Helvetica"/>
                <a:cs typeface="Helvetica"/>
              </a:rPr>
              <a:t>CONFIDENTIAL</a:t>
            </a:r>
            <a:endParaRPr lang="en-US" sz="900" b="1" baseline="30000" dirty="0">
              <a:solidFill>
                <a:srgbClr val="0E4B7B">
                  <a:alpha val="50000"/>
                </a:srgb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48715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</p:sldLayoutIdLst>
  <p:txStyles>
    <p:titleStyle>
      <a:lvl1pPr algn="l" defTabSz="457200" rtl="0" eaLnBrk="1" latinLnBrk="0" hangingPunct="1">
        <a:lnSpc>
          <a:spcPts val="2500"/>
        </a:lnSpc>
        <a:spcBef>
          <a:spcPct val="0"/>
        </a:spcBef>
        <a:buNone/>
        <a:defRPr sz="2200" b="0" i="0" kern="1200">
          <a:solidFill>
            <a:srgbClr val="3F5F78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ts val="1200"/>
        </a:spcBef>
        <a:buClr>
          <a:srgbClr val="003A68"/>
        </a:buClr>
        <a:buFont typeface="Arial"/>
        <a:buNone/>
        <a:defRPr sz="2400" b="0" kern="1200">
          <a:solidFill>
            <a:srgbClr val="3F5F78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3A68"/>
        </a:buClr>
        <a:buFont typeface="Arial"/>
        <a:buChar char="–"/>
        <a:defRPr sz="2000" b="0" kern="1200">
          <a:solidFill>
            <a:srgbClr val="7F7F7F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3A68"/>
        </a:buClr>
        <a:buFont typeface="Arial"/>
        <a:buChar char="•"/>
        <a:defRPr sz="1800" kern="1200">
          <a:solidFill>
            <a:srgbClr val="7F7F7F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3A68"/>
        </a:buClr>
        <a:buFont typeface="Arial"/>
        <a:buChar char="–"/>
        <a:defRPr sz="1600" kern="1200">
          <a:solidFill>
            <a:srgbClr val="7F7F7F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3A68"/>
        </a:buClr>
        <a:buFont typeface="Arial"/>
        <a:buChar char="»"/>
        <a:defRPr sz="1400" kern="1200">
          <a:solidFill>
            <a:srgbClr val="7F7F7F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OA_PPT_Corporate-Slides18-10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403" y="121590"/>
            <a:ext cx="11418796" cy="743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403" y="1295399"/>
            <a:ext cx="11418797" cy="54379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" name="Slide Number Placeholder 9"/>
          <p:cNvSpPr txBox="1">
            <a:spLocks/>
          </p:cNvSpPr>
          <p:nvPr/>
        </p:nvSpPr>
        <p:spPr>
          <a:xfrm>
            <a:off x="11712837" y="6580490"/>
            <a:ext cx="534553" cy="216842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rgbClr val="CCCCCC"/>
                </a:solidFill>
              </a:defRPr>
            </a:lvl1pPr>
          </a:lstStyle>
          <a:p>
            <a:pPr algn="r">
              <a:buFont typeface="Wingdings" charset="2"/>
              <a:buNone/>
              <a:defRPr/>
            </a:pPr>
            <a:fld id="{DE23703F-60CC-E24E-B257-74D52D1236F4}" type="slidenum">
              <a:rPr lang="en-US" sz="800" smtClean="0">
                <a:solidFill>
                  <a:srgbClr val="003A68"/>
                </a:solidFill>
                <a:latin typeface="Arial" charset="0"/>
                <a:ea typeface="Arial Unicode MS" charset="0"/>
                <a:cs typeface="Arial Unicode MS" charset="0"/>
              </a:rPr>
              <a:pPr algn="r">
                <a:buFont typeface="Wingdings" charset="2"/>
                <a:buNone/>
                <a:defRPr/>
              </a:pPr>
              <a:t>‹N›</a:t>
            </a:fld>
            <a:endParaRPr lang="en-US" sz="800" dirty="0">
              <a:solidFill>
                <a:srgbClr val="003A68"/>
              </a:solidFill>
              <a:latin typeface="Arial" charset="0"/>
              <a:ea typeface="Arial Unicode MS" charset="0"/>
              <a:cs typeface="Arial Unicode MS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10318558" y="3776241"/>
            <a:ext cx="345319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0E4B7B">
                    <a:alpha val="50000"/>
                  </a:srgbClr>
                </a:solidFill>
                <a:latin typeface="Helvetica"/>
                <a:cs typeface="Helvetica"/>
              </a:rPr>
              <a:t>© 2013 BackOffice Associates, LLC. All Rights Reserved.</a:t>
            </a:r>
            <a:endParaRPr lang="en-US" sz="600" baseline="30000" dirty="0">
              <a:solidFill>
                <a:srgbClr val="0E4B7B">
                  <a:alpha val="50000"/>
                </a:srgbClr>
              </a:solidFill>
              <a:latin typeface="Helvetica"/>
              <a:cs typeface="Helvetica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1281402" y="5708364"/>
            <a:ext cx="15134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1" dirty="0">
                <a:solidFill>
                  <a:srgbClr val="0E4B7B">
                    <a:alpha val="50000"/>
                  </a:srgbClr>
                </a:solidFill>
                <a:latin typeface="Helvetica"/>
                <a:cs typeface="Helvetica"/>
              </a:rPr>
              <a:t>CONFIDENTIAL</a:t>
            </a:r>
            <a:endParaRPr lang="en-US" sz="900" b="1" baseline="30000" dirty="0">
              <a:solidFill>
                <a:srgbClr val="0E4B7B">
                  <a:alpha val="50000"/>
                </a:srgb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838266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</p:sldLayoutIdLst>
  <p:txStyles>
    <p:titleStyle>
      <a:lvl1pPr algn="l" defTabSz="457200" rtl="0" eaLnBrk="1" latinLnBrk="0" hangingPunct="1">
        <a:lnSpc>
          <a:spcPts val="2500"/>
        </a:lnSpc>
        <a:spcBef>
          <a:spcPct val="0"/>
        </a:spcBef>
        <a:buNone/>
        <a:defRPr sz="2200" b="0" i="0" kern="1200">
          <a:solidFill>
            <a:srgbClr val="3F5F78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ts val="1200"/>
        </a:spcBef>
        <a:buClr>
          <a:srgbClr val="003A68"/>
        </a:buClr>
        <a:buFont typeface="Arial"/>
        <a:buNone/>
        <a:defRPr sz="2400" b="0" kern="1200">
          <a:solidFill>
            <a:srgbClr val="3F5F78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3A68"/>
        </a:buClr>
        <a:buFont typeface="Arial"/>
        <a:buChar char="–"/>
        <a:defRPr sz="2000" b="0" kern="1200">
          <a:solidFill>
            <a:srgbClr val="7F7F7F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3A68"/>
        </a:buClr>
        <a:buFont typeface="Arial"/>
        <a:buChar char="•"/>
        <a:defRPr sz="1800" kern="1200">
          <a:solidFill>
            <a:srgbClr val="7F7F7F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3A68"/>
        </a:buClr>
        <a:buFont typeface="Arial"/>
        <a:buChar char="–"/>
        <a:defRPr sz="1600" kern="1200">
          <a:solidFill>
            <a:srgbClr val="7F7F7F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3A68"/>
        </a:buClr>
        <a:buFont typeface="Arial"/>
        <a:buChar char="»"/>
        <a:defRPr sz="1400" kern="1200">
          <a:solidFill>
            <a:srgbClr val="7F7F7F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OA_PPT_Corporate-Slides18-10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403" y="121590"/>
            <a:ext cx="11418796" cy="743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403" y="1295399"/>
            <a:ext cx="11418797" cy="54379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" name="Slide Number Placeholder 9"/>
          <p:cNvSpPr txBox="1">
            <a:spLocks/>
          </p:cNvSpPr>
          <p:nvPr/>
        </p:nvSpPr>
        <p:spPr>
          <a:xfrm>
            <a:off x="11712837" y="6580490"/>
            <a:ext cx="534553" cy="216842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rgbClr val="CCCCCC"/>
                </a:solidFill>
              </a:defRPr>
            </a:lvl1pPr>
          </a:lstStyle>
          <a:p>
            <a:pPr algn="r">
              <a:buFont typeface="Wingdings" charset="2"/>
              <a:buNone/>
              <a:defRPr/>
            </a:pPr>
            <a:fld id="{DE23703F-60CC-E24E-B257-74D52D1236F4}" type="slidenum">
              <a:rPr lang="en-US" sz="800" smtClean="0">
                <a:solidFill>
                  <a:srgbClr val="003A68"/>
                </a:solidFill>
                <a:latin typeface="Arial" charset="0"/>
                <a:ea typeface="Arial Unicode MS" charset="0"/>
                <a:cs typeface="Arial Unicode MS" charset="0"/>
              </a:rPr>
              <a:pPr algn="r">
                <a:buFont typeface="Wingdings" charset="2"/>
                <a:buNone/>
                <a:defRPr/>
              </a:pPr>
              <a:t>‹N›</a:t>
            </a:fld>
            <a:endParaRPr lang="en-US" sz="800" dirty="0">
              <a:solidFill>
                <a:srgbClr val="003A68"/>
              </a:solidFill>
              <a:latin typeface="Arial" charset="0"/>
              <a:ea typeface="Arial Unicode MS" charset="0"/>
              <a:cs typeface="Arial Unicode MS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10318558" y="3776241"/>
            <a:ext cx="345319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0E4B7B">
                    <a:alpha val="50000"/>
                  </a:srgbClr>
                </a:solidFill>
                <a:latin typeface="Helvetica"/>
                <a:cs typeface="Helvetica"/>
              </a:rPr>
              <a:t>© 2013 BackOffice Associates, LLC. All Rights Reserved.</a:t>
            </a:r>
            <a:endParaRPr lang="en-US" sz="600" baseline="30000" dirty="0">
              <a:solidFill>
                <a:srgbClr val="0E4B7B">
                  <a:alpha val="50000"/>
                </a:srgbClr>
              </a:solidFill>
              <a:latin typeface="Helvetica"/>
              <a:cs typeface="Helvetica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1281402" y="5708364"/>
            <a:ext cx="15134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0E4B7B">
                    <a:alpha val="50000"/>
                  </a:srgbClr>
                </a:solidFill>
                <a:latin typeface="Helvetica"/>
                <a:cs typeface="Helvetica"/>
              </a:rPr>
              <a:t>CONFIDENTIAL</a:t>
            </a:r>
            <a:endParaRPr lang="en-US" sz="900" b="1" baseline="30000" dirty="0">
              <a:solidFill>
                <a:srgbClr val="0E4B7B">
                  <a:alpha val="50000"/>
                </a:srgb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365056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</p:sldLayoutIdLst>
  <p:txStyles>
    <p:titleStyle>
      <a:lvl1pPr algn="l" defTabSz="457200" rtl="0" eaLnBrk="1" latinLnBrk="0" hangingPunct="1">
        <a:lnSpc>
          <a:spcPts val="2500"/>
        </a:lnSpc>
        <a:spcBef>
          <a:spcPct val="0"/>
        </a:spcBef>
        <a:buNone/>
        <a:defRPr sz="2200" b="0" i="0" kern="1200">
          <a:solidFill>
            <a:srgbClr val="3F5F78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ts val="1200"/>
        </a:spcBef>
        <a:buClr>
          <a:srgbClr val="003A68"/>
        </a:buClr>
        <a:buFont typeface="Arial"/>
        <a:buNone/>
        <a:defRPr sz="2400" b="0" kern="1200">
          <a:solidFill>
            <a:srgbClr val="3F5F78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3A68"/>
        </a:buClr>
        <a:buFont typeface="Arial"/>
        <a:buChar char="–"/>
        <a:defRPr sz="2000" b="0" kern="1200">
          <a:solidFill>
            <a:srgbClr val="7F7F7F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3A68"/>
        </a:buClr>
        <a:buFont typeface="Arial"/>
        <a:buChar char="•"/>
        <a:defRPr sz="1800" kern="1200">
          <a:solidFill>
            <a:srgbClr val="7F7F7F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3A68"/>
        </a:buClr>
        <a:buFont typeface="Arial"/>
        <a:buChar char="–"/>
        <a:defRPr sz="1600" kern="1200">
          <a:solidFill>
            <a:srgbClr val="7F7F7F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3A68"/>
        </a:buClr>
        <a:buFont typeface="Arial"/>
        <a:buChar char="»"/>
        <a:defRPr sz="1400" kern="1200">
          <a:solidFill>
            <a:srgbClr val="7F7F7F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OA_PPT_Corporate-Slides18-10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403" y="121590"/>
            <a:ext cx="11418796" cy="743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403" y="1295399"/>
            <a:ext cx="11418797" cy="54379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" name="Slide Number Placeholder 9"/>
          <p:cNvSpPr txBox="1">
            <a:spLocks/>
          </p:cNvSpPr>
          <p:nvPr/>
        </p:nvSpPr>
        <p:spPr>
          <a:xfrm>
            <a:off x="11712837" y="6580490"/>
            <a:ext cx="534553" cy="216842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rgbClr val="CCCCCC"/>
                </a:solidFill>
              </a:defRPr>
            </a:lvl1pPr>
          </a:lstStyle>
          <a:p>
            <a:pPr algn="r">
              <a:buFont typeface="Wingdings" charset="2"/>
              <a:buNone/>
              <a:defRPr/>
            </a:pPr>
            <a:fld id="{DE23703F-60CC-E24E-B257-74D52D1236F4}" type="slidenum">
              <a:rPr lang="en-US" sz="800" smtClean="0">
                <a:solidFill>
                  <a:srgbClr val="003A68"/>
                </a:solidFill>
                <a:latin typeface="Arial" charset="0"/>
                <a:ea typeface="Arial Unicode MS" charset="0"/>
                <a:cs typeface="Arial Unicode MS" charset="0"/>
              </a:rPr>
              <a:pPr algn="r">
                <a:buFont typeface="Wingdings" charset="2"/>
                <a:buNone/>
                <a:defRPr/>
              </a:pPr>
              <a:t>‹N›</a:t>
            </a:fld>
            <a:endParaRPr lang="en-US" sz="800" dirty="0">
              <a:solidFill>
                <a:srgbClr val="003A68"/>
              </a:solidFill>
              <a:latin typeface="Arial" charset="0"/>
              <a:ea typeface="Arial Unicode MS" charset="0"/>
              <a:cs typeface="Arial Unicode MS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10318558" y="3776241"/>
            <a:ext cx="345319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0E4B7B">
                    <a:alpha val="50000"/>
                  </a:srgbClr>
                </a:solidFill>
                <a:latin typeface="Helvetica"/>
                <a:cs typeface="Helvetica"/>
              </a:rPr>
              <a:t>© 2013 BackOffice Associates, LLC. All Rights Reserved.</a:t>
            </a:r>
            <a:endParaRPr lang="en-US" sz="600" baseline="30000" dirty="0">
              <a:solidFill>
                <a:srgbClr val="0E4B7B">
                  <a:alpha val="50000"/>
                </a:srgbClr>
              </a:solidFill>
              <a:latin typeface="Helvetica"/>
              <a:cs typeface="Helvetica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1281402" y="5708364"/>
            <a:ext cx="15134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1" dirty="0">
                <a:solidFill>
                  <a:srgbClr val="0E4B7B">
                    <a:alpha val="50000"/>
                  </a:srgbClr>
                </a:solidFill>
                <a:latin typeface="Helvetica"/>
                <a:cs typeface="Helvetica"/>
              </a:rPr>
              <a:t>CONFIDENTIAL</a:t>
            </a:r>
            <a:endParaRPr lang="en-US" sz="900" b="1" baseline="30000" dirty="0">
              <a:solidFill>
                <a:srgbClr val="0E4B7B">
                  <a:alpha val="50000"/>
                </a:srgb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007973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</p:sldLayoutIdLst>
  <p:txStyles>
    <p:titleStyle>
      <a:lvl1pPr algn="l" defTabSz="457200" rtl="0" eaLnBrk="1" latinLnBrk="0" hangingPunct="1">
        <a:lnSpc>
          <a:spcPts val="2500"/>
        </a:lnSpc>
        <a:spcBef>
          <a:spcPct val="0"/>
        </a:spcBef>
        <a:buNone/>
        <a:defRPr sz="2200" b="0" i="0" kern="1200">
          <a:solidFill>
            <a:srgbClr val="3F5F78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ts val="1200"/>
        </a:spcBef>
        <a:buClr>
          <a:srgbClr val="003A68"/>
        </a:buClr>
        <a:buFont typeface="Arial"/>
        <a:buNone/>
        <a:defRPr sz="2400" b="0" kern="1200">
          <a:solidFill>
            <a:srgbClr val="3F5F78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3A68"/>
        </a:buClr>
        <a:buFont typeface="Arial"/>
        <a:buChar char="–"/>
        <a:defRPr sz="2000" b="0" kern="1200">
          <a:solidFill>
            <a:srgbClr val="7F7F7F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3A68"/>
        </a:buClr>
        <a:buFont typeface="Arial"/>
        <a:buChar char="•"/>
        <a:defRPr sz="1800" kern="1200">
          <a:solidFill>
            <a:srgbClr val="7F7F7F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3A68"/>
        </a:buClr>
        <a:buFont typeface="Arial"/>
        <a:buChar char="–"/>
        <a:defRPr sz="1600" kern="1200">
          <a:solidFill>
            <a:srgbClr val="7F7F7F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3A68"/>
        </a:buClr>
        <a:buFont typeface="Arial"/>
        <a:buChar char="»"/>
        <a:defRPr sz="1400" kern="1200">
          <a:solidFill>
            <a:srgbClr val="7F7F7F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OA_PPT_Corporate-Slides18-10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403" y="121590"/>
            <a:ext cx="11418796" cy="743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403" y="1295399"/>
            <a:ext cx="11418797" cy="54379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" name="Slide Number Placeholder 9"/>
          <p:cNvSpPr txBox="1">
            <a:spLocks/>
          </p:cNvSpPr>
          <p:nvPr/>
        </p:nvSpPr>
        <p:spPr>
          <a:xfrm>
            <a:off x="11712837" y="6580490"/>
            <a:ext cx="534553" cy="216842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rgbClr val="CCCCCC"/>
                </a:solidFill>
              </a:defRPr>
            </a:lvl1pPr>
          </a:lstStyle>
          <a:p>
            <a:pPr algn="r">
              <a:buFont typeface="Wingdings" charset="2"/>
              <a:buNone/>
              <a:defRPr/>
            </a:pPr>
            <a:fld id="{DE23703F-60CC-E24E-B257-74D52D1236F4}" type="slidenum">
              <a:rPr lang="en-US" sz="800" smtClean="0">
                <a:solidFill>
                  <a:srgbClr val="003A68"/>
                </a:solidFill>
                <a:latin typeface="Arial" charset="0"/>
                <a:ea typeface="Arial Unicode MS" charset="0"/>
                <a:cs typeface="Arial Unicode MS" charset="0"/>
              </a:rPr>
              <a:pPr algn="r">
                <a:buFont typeface="Wingdings" charset="2"/>
                <a:buNone/>
                <a:defRPr/>
              </a:pPr>
              <a:t>‹N›</a:t>
            </a:fld>
            <a:endParaRPr lang="en-US" sz="800" dirty="0">
              <a:solidFill>
                <a:srgbClr val="003A68"/>
              </a:solidFill>
              <a:latin typeface="Arial" charset="0"/>
              <a:ea typeface="Arial Unicode MS" charset="0"/>
              <a:cs typeface="Arial Unicode MS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10318558" y="3776241"/>
            <a:ext cx="345319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0E4B7B">
                    <a:alpha val="50000"/>
                  </a:srgbClr>
                </a:solidFill>
                <a:latin typeface="Helvetica"/>
                <a:cs typeface="Helvetica"/>
              </a:rPr>
              <a:t>© 2013 BackOffice Associates, LLC. All Rights Reserved.</a:t>
            </a:r>
            <a:endParaRPr lang="en-US" sz="600" baseline="30000" dirty="0">
              <a:solidFill>
                <a:srgbClr val="0E4B7B">
                  <a:alpha val="50000"/>
                </a:srgbClr>
              </a:solidFill>
              <a:latin typeface="Helvetica"/>
              <a:cs typeface="Helvetica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1281402" y="5708364"/>
            <a:ext cx="15134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0E4B7B">
                    <a:alpha val="50000"/>
                  </a:srgbClr>
                </a:solidFill>
                <a:latin typeface="Helvetica"/>
                <a:cs typeface="Helvetica"/>
              </a:rPr>
              <a:t>CONFIDENTIAL</a:t>
            </a:r>
            <a:endParaRPr lang="en-US" sz="900" b="1" baseline="30000" dirty="0">
              <a:solidFill>
                <a:srgbClr val="0E4B7B">
                  <a:alpha val="50000"/>
                </a:srgb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405615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</p:sldLayoutIdLst>
  <p:txStyles>
    <p:titleStyle>
      <a:lvl1pPr algn="l" defTabSz="457200" rtl="0" eaLnBrk="1" latinLnBrk="0" hangingPunct="1">
        <a:lnSpc>
          <a:spcPts val="2500"/>
        </a:lnSpc>
        <a:spcBef>
          <a:spcPct val="0"/>
        </a:spcBef>
        <a:buNone/>
        <a:defRPr sz="2200" b="0" i="0" kern="1200">
          <a:solidFill>
            <a:srgbClr val="3F5F78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ts val="1200"/>
        </a:spcBef>
        <a:buClr>
          <a:srgbClr val="003A68"/>
        </a:buClr>
        <a:buFont typeface="Arial"/>
        <a:buNone/>
        <a:defRPr sz="2400" b="0" kern="1200">
          <a:solidFill>
            <a:srgbClr val="3F5F78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3A68"/>
        </a:buClr>
        <a:buFont typeface="Arial"/>
        <a:buChar char="–"/>
        <a:defRPr sz="2000" b="0" kern="1200">
          <a:solidFill>
            <a:srgbClr val="7F7F7F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3A68"/>
        </a:buClr>
        <a:buFont typeface="Arial"/>
        <a:buChar char="•"/>
        <a:defRPr sz="1800" kern="1200">
          <a:solidFill>
            <a:srgbClr val="7F7F7F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3A68"/>
        </a:buClr>
        <a:buFont typeface="Arial"/>
        <a:buChar char="–"/>
        <a:defRPr sz="1600" kern="1200">
          <a:solidFill>
            <a:srgbClr val="7F7F7F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3A68"/>
        </a:buClr>
        <a:buFont typeface="Arial"/>
        <a:buChar char="»"/>
        <a:defRPr sz="1400" kern="1200">
          <a:solidFill>
            <a:srgbClr val="7F7F7F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OA_PPT_Corporate-Slides18-10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403" y="121590"/>
            <a:ext cx="11418796" cy="743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403" y="1295399"/>
            <a:ext cx="11418797" cy="54379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" name="Slide Number Placeholder 9"/>
          <p:cNvSpPr txBox="1">
            <a:spLocks/>
          </p:cNvSpPr>
          <p:nvPr/>
        </p:nvSpPr>
        <p:spPr>
          <a:xfrm>
            <a:off x="11712837" y="6580490"/>
            <a:ext cx="534553" cy="216842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rgbClr val="CCCCCC"/>
                </a:solidFill>
              </a:defRPr>
            </a:lvl1pPr>
          </a:lstStyle>
          <a:p>
            <a:pPr algn="r">
              <a:buFont typeface="Wingdings" charset="2"/>
              <a:buNone/>
              <a:defRPr/>
            </a:pPr>
            <a:fld id="{DE23703F-60CC-E24E-B257-74D52D1236F4}" type="slidenum">
              <a:rPr lang="en-US" sz="800" smtClean="0">
                <a:solidFill>
                  <a:srgbClr val="003A68"/>
                </a:solidFill>
                <a:latin typeface="Arial" charset="0"/>
                <a:ea typeface="Arial Unicode MS" charset="0"/>
                <a:cs typeface="Arial Unicode MS" charset="0"/>
              </a:rPr>
              <a:pPr algn="r">
                <a:buFont typeface="Wingdings" charset="2"/>
                <a:buNone/>
                <a:defRPr/>
              </a:pPr>
              <a:t>‹N›</a:t>
            </a:fld>
            <a:endParaRPr lang="en-US" sz="800" dirty="0">
              <a:solidFill>
                <a:srgbClr val="003A68"/>
              </a:solidFill>
              <a:latin typeface="Arial" charset="0"/>
              <a:ea typeface="Arial Unicode MS" charset="0"/>
              <a:cs typeface="Arial Unicode MS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10318558" y="3776241"/>
            <a:ext cx="345319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0E4B7B">
                    <a:alpha val="50000"/>
                  </a:srgbClr>
                </a:solidFill>
                <a:latin typeface="Helvetica"/>
                <a:cs typeface="Helvetica"/>
              </a:rPr>
              <a:t>© 2013 BackOffice Associates, LLC. All Rights Reserved.</a:t>
            </a:r>
            <a:endParaRPr lang="en-US" sz="600" baseline="30000" dirty="0">
              <a:solidFill>
                <a:srgbClr val="0E4B7B">
                  <a:alpha val="50000"/>
                </a:srgbClr>
              </a:solidFill>
              <a:latin typeface="Helvetica"/>
              <a:cs typeface="Helvetica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1281402" y="5708364"/>
            <a:ext cx="15134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1" dirty="0">
                <a:solidFill>
                  <a:srgbClr val="0E4B7B">
                    <a:alpha val="50000"/>
                  </a:srgbClr>
                </a:solidFill>
                <a:latin typeface="Helvetica"/>
                <a:cs typeface="Helvetica"/>
              </a:rPr>
              <a:t>CONFIDENTIAL</a:t>
            </a:r>
            <a:endParaRPr lang="en-US" sz="900" b="1" baseline="30000" dirty="0">
              <a:solidFill>
                <a:srgbClr val="0E4B7B">
                  <a:alpha val="50000"/>
                </a:srgb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237028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</p:sldLayoutIdLst>
  <p:txStyles>
    <p:titleStyle>
      <a:lvl1pPr algn="l" defTabSz="457200" rtl="0" eaLnBrk="1" latinLnBrk="0" hangingPunct="1">
        <a:lnSpc>
          <a:spcPts val="2500"/>
        </a:lnSpc>
        <a:spcBef>
          <a:spcPct val="0"/>
        </a:spcBef>
        <a:buNone/>
        <a:defRPr sz="2200" b="0" i="0" kern="1200">
          <a:solidFill>
            <a:srgbClr val="3F5F78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ts val="1200"/>
        </a:spcBef>
        <a:buClr>
          <a:srgbClr val="003A68"/>
        </a:buClr>
        <a:buFont typeface="Arial"/>
        <a:buNone/>
        <a:defRPr sz="2400" b="0" kern="1200">
          <a:solidFill>
            <a:srgbClr val="3F5F78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3A68"/>
        </a:buClr>
        <a:buFont typeface="Arial"/>
        <a:buChar char="–"/>
        <a:defRPr sz="2000" b="0" kern="1200">
          <a:solidFill>
            <a:srgbClr val="7F7F7F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3A68"/>
        </a:buClr>
        <a:buFont typeface="Arial"/>
        <a:buChar char="•"/>
        <a:defRPr sz="1800" kern="1200">
          <a:solidFill>
            <a:srgbClr val="7F7F7F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3A68"/>
        </a:buClr>
        <a:buFont typeface="Arial"/>
        <a:buChar char="–"/>
        <a:defRPr sz="1600" kern="1200">
          <a:solidFill>
            <a:srgbClr val="7F7F7F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3A68"/>
        </a:buClr>
        <a:buFont typeface="Arial"/>
        <a:buChar char="»"/>
        <a:defRPr sz="1400" kern="1200">
          <a:solidFill>
            <a:srgbClr val="7F7F7F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OA_PPT_Corporate-Slides18-10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403" y="121590"/>
            <a:ext cx="11418796" cy="743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403" y="1295399"/>
            <a:ext cx="11418797" cy="54379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" name="Slide Number Placeholder 9"/>
          <p:cNvSpPr txBox="1">
            <a:spLocks/>
          </p:cNvSpPr>
          <p:nvPr/>
        </p:nvSpPr>
        <p:spPr>
          <a:xfrm>
            <a:off x="11712837" y="6580490"/>
            <a:ext cx="534553" cy="216842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rgbClr val="CCCCCC"/>
                </a:solidFill>
              </a:defRPr>
            </a:lvl1pPr>
          </a:lstStyle>
          <a:p>
            <a:pPr algn="r">
              <a:buFont typeface="Wingdings" charset="2"/>
              <a:buNone/>
              <a:defRPr/>
            </a:pPr>
            <a:fld id="{DE23703F-60CC-E24E-B257-74D52D1236F4}" type="slidenum">
              <a:rPr lang="en-US" sz="800" smtClean="0">
                <a:solidFill>
                  <a:srgbClr val="003A68"/>
                </a:solidFill>
                <a:latin typeface="Arial" charset="0"/>
                <a:ea typeface="Arial Unicode MS" charset="0"/>
                <a:cs typeface="Arial Unicode MS" charset="0"/>
              </a:rPr>
              <a:pPr algn="r">
                <a:buFont typeface="Wingdings" charset="2"/>
                <a:buNone/>
                <a:defRPr/>
              </a:pPr>
              <a:t>‹N›</a:t>
            </a:fld>
            <a:endParaRPr lang="en-US" sz="800" dirty="0">
              <a:solidFill>
                <a:srgbClr val="003A68"/>
              </a:solidFill>
              <a:latin typeface="Arial" charset="0"/>
              <a:ea typeface="Arial Unicode MS" charset="0"/>
              <a:cs typeface="Arial Unicode MS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10318558" y="3776241"/>
            <a:ext cx="345319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0E4B7B">
                    <a:alpha val="50000"/>
                  </a:srgbClr>
                </a:solidFill>
                <a:latin typeface="Helvetica"/>
                <a:cs typeface="Helvetica"/>
              </a:rPr>
              <a:t>© 2013 BackOffice Associates, LLC. All Rights Reserved.</a:t>
            </a:r>
            <a:endParaRPr lang="en-US" sz="600" baseline="30000" dirty="0">
              <a:solidFill>
                <a:srgbClr val="0E4B7B">
                  <a:alpha val="50000"/>
                </a:srgbClr>
              </a:solidFill>
              <a:latin typeface="Helvetica"/>
              <a:cs typeface="Helvetica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1281402" y="5708364"/>
            <a:ext cx="15134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0E4B7B">
                    <a:alpha val="50000"/>
                  </a:srgbClr>
                </a:solidFill>
                <a:latin typeface="Helvetica"/>
                <a:cs typeface="Helvetica"/>
              </a:rPr>
              <a:t>CONFIDENTIAL</a:t>
            </a:r>
            <a:endParaRPr lang="en-US" sz="900" b="1" baseline="30000" dirty="0">
              <a:solidFill>
                <a:srgbClr val="0E4B7B">
                  <a:alpha val="50000"/>
                </a:srgb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0790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</p:sldLayoutIdLst>
  <p:txStyles>
    <p:titleStyle>
      <a:lvl1pPr algn="l" defTabSz="457200" rtl="0" eaLnBrk="1" latinLnBrk="0" hangingPunct="1">
        <a:lnSpc>
          <a:spcPts val="2500"/>
        </a:lnSpc>
        <a:spcBef>
          <a:spcPct val="0"/>
        </a:spcBef>
        <a:buNone/>
        <a:defRPr sz="2200" b="0" i="0" kern="1200">
          <a:solidFill>
            <a:srgbClr val="3F5F78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ts val="1200"/>
        </a:spcBef>
        <a:buClr>
          <a:srgbClr val="003A68"/>
        </a:buClr>
        <a:buFont typeface="Arial"/>
        <a:buNone/>
        <a:defRPr sz="2400" b="0" kern="1200">
          <a:solidFill>
            <a:srgbClr val="3F5F78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3A68"/>
        </a:buClr>
        <a:buFont typeface="Arial"/>
        <a:buChar char="–"/>
        <a:defRPr sz="2000" b="0" kern="1200">
          <a:solidFill>
            <a:srgbClr val="7F7F7F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3A68"/>
        </a:buClr>
        <a:buFont typeface="Arial"/>
        <a:buChar char="•"/>
        <a:defRPr sz="1800" kern="1200">
          <a:solidFill>
            <a:srgbClr val="7F7F7F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3A68"/>
        </a:buClr>
        <a:buFont typeface="Arial"/>
        <a:buChar char="–"/>
        <a:defRPr sz="1600" kern="1200">
          <a:solidFill>
            <a:srgbClr val="7F7F7F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3A68"/>
        </a:buClr>
        <a:buFont typeface="Arial"/>
        <a:buChar char="»"/>
        <a:defRPr sz="1400" kern="1200">
          <a:solidFill>
            <a:srgbClr val="7F7F7F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7/3/2021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2065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josemanuelalbir.com/wp-content/uploads/2019/03/Logo-Linkedin.png" TargetMode="External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josemanuelalbir.com/wp-content/uploads/2019/03/Saludo-de-manos.pn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josemanuelalbir.com/wp-content/uploads/2019/03/Saludo-de-manos.png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josemanuelalbir.com/wp-content/uploads/2019/03/Saludo-de-manos.png" TargetMode="External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es/alerts" TargetMode="External"/><Relationship Id="rId2" Type="http://schemas.openxmlformats.org/officeDocument/2006/relationships/hyperlink" Target="https://feedly.com/i/welcome" TargetMode="Externa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5.png"/><Relationship Id="rId5" Type="http://schemas.openxmlformats.org/officeDocument/2006/relationships/hyperlink" Target="https://josemanuelalbir.com/wp-content/uploads/2019/03/Contenido_0.png" TargetMode="External"/><Relationship Id="rId4" Type="http://schemas.openxmlformats.org/officeDocument/2006/relationships/hyperlink" Target="https://buzzsumo.com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josemanuelalbir.com/wp-content/uploads/2019/03/Hashtag.png" TargetMode="External"/><Relationship Id="rId2" Type="http://schemas.openxmlformats.org/officeDocument/2006/relationships/hyperlink" Target="https://hashtagify.me/hashtag/tbt" TargetMode="Externa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josemanuelalbir.com/wp-content/uploads/2019/03/Internacional-1.png" TargetMode="External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josemanuelalbir.com/wp-content/uploads/2019/03/indicador.jpg" TargetMode="External"/><Relationship Id="rId2" Type="http://schemas.openxmlformats.org/officeDocument/2006/relationships/hyperlink" Target="https://www.linkedin.com/sales/ssi" TargetMode="Externa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0.png"/><Relationship Id="rId5" Type="http://schemas.openxmlformats.org/officeDocument/2006/relationships/hyperlink" Target="https://josemanuelalbir.com/wp-content/uploads/2019/04/SSI.png" TargetMode="Externa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links.podia.com/f/a/qihoVJUHFfXamrjd_XOImQ~~/AAGitQA~/RgRhzwIrP0RzaHR0cHM6Ly93d3cubGlua2VkaW4uY29tL215bmV0d29yay9pbnZpdGF0aW9uLW1hbmFnZXIvc2VudC8_dXRtX3NvdXJjZT1wb2RpYSZ1dG1fbWVkaXVtPWNhbXBhaWduJnV0bV9jYW1wYWlnbj05NTczNlcDc3BjQgpf6yt97F-DdTJeUhVqb3NlY2FybG9zQHNvZnRwaS5jb21YBAAAAAA~" TargetMode="External"/><Relationship Id="rId2" Type="http://schemas.openxmlformats.org/officeDocument/2006/relationships/hyperlink" Target="http://links.podia.com/f/a/HyU46rPuIqaL33Y25FQ98g~~/AAGitQA~/RgRhzwIrP0R2aHR0cHM6Ly93d3cubGlua2VkaW4uY29tL215bmV0d29yay9pbnZpdGUtY29ubmVjdC9jb25uZWN0aW9ucy8_dXRtX3NvdXJjZT1wb2RpYSZ1dG1fbWVkaXVtPWNhbXBhaWduJnV0bV9jYW1wYWlnbj05NTczNlcDc3BjQgpf6yt97F-DdTJeUhVqb3NlY2FybG9zQHNvZnRwaS5jb21YBAAAAAA~" TargetMode="Externa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mynetwork/network-manager/events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josemanuelalbir.com/wp-content/uploads/2019/03/Enlace-URL.png" TargetMode="External"/><Relationship Id="rId2" Type="http://schemas.openxmlformats.org/officeDocument/2006/relationships/hyperlink" Target="https://www.linkedin.com/public-profile/settings?trk=d_flagship3_profile_self_view_public_profile" TargetMode="Externa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josemanuelalbir.com/wp-content/uploads/2019/03/SEO-Diana.png" TargetMode="External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josemanuelalbir.com/wp-content/uploads/2019/03/Logo-Linkedin.pn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josemanuelalbir.com/wp-content/uploads/2019/03/Logo-Linkedin.png" TargetMode="External"/><Relationship Id="rId1" Type="http://schemas.openxmlformats.org/officeDocument/2006/relationships/slideLayout" Target="../slideLayouts/slideLayout57.xml"/><Relationship Id="rId5" Type="http://schemas.openxmlformats.org/officeDocument/2006/relationships/hyperlink" Target="https://www.canva.com/es_mx/crear/banners/linkedin/" TargetMode="External"/><Relationship Id="rId4" Type="http://schemas.openxmlformats.org/officeDocument/2006/relationships/hyperlink" Target="https://www.marketingandweb.es/marketing/bancos-de-imagenes-grati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43190" y="4494727"/>
            <a:ext cx="10019762" cy="1710700"/>
          </a:xfrm>
        </p:spPr>
        <p:txBody>
          <a:bodyPr>
            <a:normAutofit/>
          </a:bodyPr>
          <a:lstStyle/>
          <a:p>
            <a:pPr algn="ctr"/>
            <a:r>
              <a:rPr lang="es-ES" sz="6000" b="1" dirty="0" err="1"/>
              <a:t>Consigli</a:t>
            </a:r>
            <a:r>
              <a:rPr lang="es-ES" sz="6000" b="1" dirty="0"/>
              <a:t> per un </a:t>
            </a:r>
            <a:r>
              <a:rPr lang="es-ES" sz="6000" b="1" dirty="0" err="1"/>
              <a:t>buon</a:t>
            </a:r>
            <a:r>
              <a:rPr lang="es-ES" sz="6000" b="1" dirty="0"/>
              <a:t> </a:t>
            </a:r>
            <a:r>
              <a:rPr lang="es-ES" sz="6000" b="1" dirty="0" err="1"/>
              <a:t>profilo</a:t>
            </a:r>
            <a:r>
              <a:rPr lang="es-ES" sz="6000" b="1" dirty="0"/>
              <a:t> #Linkedin</a:t>
            </a:r>
          </a:p>
        </p:txBody>
      </p:sp>
      <p:pic>
        <p:nvPicPr>
          <p:cNvPr id="1026" name="Picture 2" descr="Home - Soft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515" y="1680145"/>
            <a:ext cx="6030534" cy="96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softpi.com/wp-content/uploads/2016/05/newslet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92605" cy="432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851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29390" y="1124821"/>
            <a:ext cx="105993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La tua esperienza </a:t>
            </a:r>
          </a:p>
          <a:p>
            <a:r>
              <a:rPr lang="it-IT" dirty="0"/>
              <a:t>Non essere troppo lungo in questa sezione. Inserisci qualcosa di breve relativo ai risultati che hai raggiunto e solo nei primi tre lavori, al resto non si presta attenzione. È positivo che sappiano quale carriera professionale hai avuto, ma considera che ciò che è importante </a:t>
            </a:r>
            <a:r>
              <a:rPr lang="it-IT" b="1" dirty="0"/>
              <a:t>è ciò che fai ora</a:t>
            </a:r>
            <a:r>
              <a:rPr lang="it-IT" dirty="0"/>
              <a:t>. </a:t>
            </a:r>
          </a:p>
          <a:p>
            <a:endParaRPr lang="it-IT" dirty="0"/>
          </a:p>
          <a:p>
            <a:r>
              <a:rPr lang="it-IT" b="1" dirty="0"/>
              <a:t>Competenze e convalide </a:t>
            </a:r>
            <a:br>
              <a:rPr lang="it-IT" b="1" dirty="0"/>
            </a:br>
            <a:r>
              <a:rPr lang="it-IT" dirty="0"/>
              <a:t>Ordinale e </a:t>
            </a:r>
            <a:r>
              <a:rPr lang="it-IT" b="1" dirty="0"/>
              <a:t>metti quelli di maggiore interesse tra le prime tre</a:t>
            </a:r>
            <a:r>
              <a:rPr lang="it-IT" dirty="0"/>
              <a:t>. Approfitta dei tuoi contatti per convalidarli, ottieni almeno 100 </a:t>
            </a:r>
          </a:p>
          <a:p>
            <a:endParaRPr lang="it-IT" dirty="0"/>
          </a:p>
          <a:p>
            <a:r>
              <a:rPr lang="it-IT" b="1" dirty="0"/>
              <a:t>Raccomandazioni</a:t>
            </a:r>
            <a:r>
              <a:rPr lang="it-IT" dirty="0"/>
              <a:t> </a:t>
            </a:r>
          </a:p>
          <a:p>
            <a:r>
              <a:rPr lang="it-IT" dirty="0"/>
              <a:t>Ottienile da clienti, colleghi dei lavori precedenti </a:t>
            </a:r>
          </a:p>
          <a:p>
            <a:pPr lvl="1"/>
            <a:endParaRPr lang="es-E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Imagen 30" descr="Perfil de Linkedi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9" y="115653"/>
            <a:ext cx="100965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21669" y="405034"/>
            <a:ext cx="11070331" cy="4308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300" b="0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es-ES" altLang="es-ES" sz="2200" b="1" i="0" u="none" strike="noStrike" cap="none" normalizeH="0" baseline="0" dirty="0" err="1">
                <a:ln>
                  <a:noFill/>
                </a:ln>
                <a:solidFill>
                  <a:srgbClr val="FF666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Consiglio</a:t>
            </a:r>
            <a:r>
              <a:rPr kumimoji="0" lang="es-ES" altLang="es-ES" sz="2200" b="1" i="0" u="none" strike="noStrike" cap="none" normalizeH="0" baseline="0" dirty="0">
                <a:ln>
                  <a:noFill/>
                </a:ln>
                <a:solidFill>
                  <a:srgbClr val="FF666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6: </a:t>
            </a:r>
            <a:r>
              <a:rPr kumimoji="0" lang="es-ES" altLang="es-ES" sz="2200" b="1" i="0" u="none" strike="noStrike" cap="none" normalizeH="0" baseline="0" dirty="0" err="1">
                <a:ln>
                  <a:noFill/>
                </a:ln>
                <a:solidFill>
                  <a:srgbClr val="FF666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il</a:t>
            </a:r>
            <a:r>
              <a:rPr kumimoji="0" lang="es-ES" altLang="es-ES" sz="2200" b="1" i="0" u="none" strike="noStrike" cap="none" normalizeH="0" baseline="0" dirty="0">
                <a:ln>
                  <a:noFill/>
                </a:ln>
                <a:solidFill>
                  <a:srgbClr val="FF666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kumimoji="0" lang="es-ES" altLang="es-ES" sz="2200" b="1" i="0" u="none" strike="noStrike" cap="none" normalizeH="0" baseline="0" dirty="0" err="1">
                <a:ln>
                  <a:noFill/>
                </a:ln>
                <a:solidFill>
                  <a:srgbClr val="FF666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tuo</a:t>
            </a:r>
            <a:r>
              <a:rPr kumimoji="0" lang="es-ES" altLang="es-ES" sz="2200" b="1" i="0" u="none" strike="noStrike" cap="none" normalizeH="0" baseline="0" dirty="0">
                <a:ln>
                  <a:noFill/>
                </a:ln>
                <a:solidFill>
                  <a:srgbClr val="FF666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s-ES" altLang="es-ES" sz="2200" b="1" dirty="0" err="1">
                <a:solidFill>
                  <a:srgbClr val="FF6663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Profilo</a:t>
            </a:r>
            <a:r>
              <a:rPr lang="es-ES" altLang="es-ES" sz="2200" b="1" dirty="0">
                <a:solidFill>
                  <a:srgbClr val="FF6663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kumimoji="0" lang="es-ES" altLang="es-ES" sz="2200" b="1" i="0" u="none" strike="noStrike" cap="none" normalizeH="0" baseline="0" dirty="0" err="1">
                <a:ln>
                  <a:noFill/>
                </a:ln>
                <a:solidFill>
                  <a:srgbClr val="FF666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Linkedin</a:t>
            </a:r>
            <a:r>
              <a:rPr kumimoji="0" lang="es-ES" altLang="es-ES" sz="2200" b="1" i="0" u="none" strike="noStrike" cap="none" normalizeH="0" baseline="0" dirty="0">
                <a:ln>
                  <a:noFill/>
                </a:ln>
                <a:solidFill>
                  <a:srgbClr val="FF666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- 3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481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.- Hacemos un clic en el &#10;buscador permanente y, en &#10;el peclado, presionamos &#10;sobre &quot;Enter&quot; &#10;in &#10;Suscar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580" y="3836434"/>
            <a:ext cx="6469936" cy="211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1173183" y="1565167"/>
            <a:ext cx="1073977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Dobbiamo </a:t>
            </a:r>
            <a:r>
              <a:rPr lang="it-IT" b="1" dirty="0"/>
              <a:t>controllare le visualizzazioni</a:t>
            </a:r>
            <a:r>
              <a:rPr lang="it-IT" dirty="0"/>
              <a:t> di chi ci visita per sapere quali persone ci hanno visto negli ultimi 90 giorni. A partire da questo decidi se ti interessa contattare colui che ha visto il tuo profilo. </a:t>
            </a:r>
          </a:p>
          <a:p>
            <a:endParaRPr lang="it-IT" dirty="0"/>
          </a:p>
          <a:p>
            <a:r>
              <a:rPr lang="it-IT" dirty="0"/>
              <a:t>Se lui non ti ha inviato un invito dopo aver visualizzato il tuo profilo, </a:t>
            </a:r>
            <a:r>
              <a:rPr lang="it-IT" b="1" dirty="0"/>
              <a:t>visita prima il suo profilo</a:t>
            </a:r>
            <a:r>
              <a:rPr lang="it-IT" dirty="0"/>
              <a:t>, in modo che possa capire che sei interessato a vedere il suo e inviargli un invito </a:t>
            </a:r>
            <a:r>
              <a:rPr lang="it-IT" b="1" dirty="0"/>
              <a:t>personalizzato</a:t>
            </a:r>
            <a:r>
              <a:rPr lang="it-IT" dirty="0"/>
              <a:t>.</a:t>
            </a:r>
            <a:br>
              <a:rPr lang="it-IT" dirty="0"/>
            </a:br>
            <a:r>
              <a:rPr lang="it-IT" dirty="0"/>
              <a:t>Un'altra opzione è quella di visitare più profili al giorno, è molto probabile che ci restituiscano la visita, come esseri umani siamo molto curiosi e rimaniamo colpiti nel vedere chi ci visita. </a:t>
            </a:r>
          </a:p>
          <a:p>
            <a:r>
              <a:rPr lang="it-IT" dirty="0"/>
              <a:t>Attenzione però se hai un account Linkedin gratuito, hai un limite di visite al mese. </a:t>
            </a:r>
          </a:p>
          <a:p>
            <a:endParaRPr lang="it-IT" dirty="0"/>
          </a:p>
          <a:p>
            <a:r>
              <a:rPr lang="it-IT" dirty="0"/>
              <a:t>LINKEDIN RICERCHE AVANZATE Primo passo</a:t>
            </a:r>
            <a:endParaRPr lang="es-ES" dirty="0"/>
          </a:p>
          <a:p>
            <a:endParaRPr lang="es-ES" dirty="0"/>
          </a:p>
          <a:p>
            <a:r>
              <a:rPr lang="es-ES" b="1" u="sng" dirty="0"/>
              <a:t> BUSQUEDAS AVANZADAS LINKEDIN</a:t>
            </a:r>
          </a:p>
          <a:p>
            <a:pPr marL="285750" indent="-285750">
              <a:buFontTx/>
              <a:buChar char="-"/>
            </a:pPr>
            <a:r>
              <a:rPr lang="es-ES" b="1" u="sng" dirty="0"/>
              <a:t>Primer paso</a:t>
            </a:r>
          </a:p>
          <a:p>
            <a:pPr marL="285750" indent="-285750">
              <a:buFontTx/>
              <a:buChar char="-"/>
            </a:pPr>
            <a:endParaRPr lang="es-ES" b="1" u="sng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7" name="Rectángulo 6" descr="📌"/>
          <p:cNvSpPr>
            <a:spLocks noChangeAspect="1" noChangeArrowheads="1"/>
          </p:cNvSpPr>
          <p:nvPr/>
        </p:nvSpPr>
        <p:spPr bwMode="auto">
          <a:xfrm>
            <a:off x="1121669" y="3022435"/>
            <a:ext cx="24821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1173183" y="918393"/>
            <a:ext cx="89367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>
                <a:latin typeface="Segoe UI" panose="020B0502040204020203" pitchFamily="34" charset="0"/>
                <a:cs typeface="Segoe UI" panose="020B0502040204020203" pitchFamily="34" charset="0"/>
              </a:rPr>
              <a:t>Trovare il nostro target di riferimento, le persone più adatte. </a:t>
            </a:r>
            <a:endParaRPr lang="es-E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145" name="Imagen 17" descr="Perfil de Linkedi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57" y="108928"/>
            <a:ext cx="885825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232396" y="370040"/>
            <a:ext cx="10959604" cy="4308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2200" b="1" i="0" u="none" strike="noStrike" cap="none" normalizeH="0" baseline="0" dirty="0" err="1">
                <a:ln>
                  <a:noFill/>
                </a:ln>
                <a:solidFill>
                  <a:srgbClr val="FF666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Consiglio</a:t>
            </a:r>
            <a:r>
              <a:rPr kumimoji="0" lang="es-ES" altLang="es-ES" sz="2200" b="1" i="0" u="none" strike="noStrike" cap="none" normalizeH="0" baseline="0" dirty="0">
                <a:ln>
                  <a:noFill/>
                </a:ln>
                <a:solidFill>
                  <a:srgbClr val="FF666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7: Genera </a:t>
            </a:r>
            <a:r>
              <a:rPr kumimoji="0" lang="es-ES" altLang="es-ES" sz="2200" b="1" i="0" u="none" strike="noStrike" cap="none" normalizeH="0" baseline="0" dirty="0" err="1">
                <a:ln>
                  <a:noFill/>
                </a:ln>
                <a:solidFill>
                  <a:srgbClr val="FF666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contatti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866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mpleas &#10;Más &#10;o &#10;Ubicaciones &#10;Empresas actuales Todos los filtros &#10;2.- Presionamos sobre &quot;Todos los Filtros&quot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186" y="1000743"/>
            <a:ext cx="676275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1121669" y="1000743"/>
            <a:ext cx="1073977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s-ES" b="1" u="sng" dirty="0" err="1"/>
              <a:t>Secondo</a:t>
            </a:r>
            <a:r>
              <a:rPr lang="es-ES" b="1" u="sng" dirty="0"/>
              <a:t> </a:t>
            </a:r>
            <a:r>
              <a:rPr lang="es-ES" b="1" u="sng" dirty="0" err="1"/>
              <a:t>passo</a:t>
            </a:r>
            <a:endParaRPr lang="es-ES" b="1" u="sng" dirty="0"/>
          </a:p>
          <a:p>
            <a:pPr marL="285750" indent="-285750">
              <a:buFontTx/>
              <a:buChar char="-"/>
            </a:pPr>
            <a:endParaRPr lang="es-ES" b="1" u="sng" dirty="0"/>
          </a:p>
          <a:p>
            <a:pPr marL="285750" indent="-285750">
              <a:buFontTx/>
              <a:buChar char="-"/>
            </a:pPr>
            <a:endParaRPr lang="es-ES" b="1" u="sng" dirty="0"/>
          </a:p>
          <a:p>
            <a:pPr marL="285750" indent="-285750">
              <a:buFontTx/>
              <a:buChar char="-"/>
            </a:pPr>
            <a:endParaRPr lang="es-ES" b="1" u="sng" dirty="0"/>
          </a:p>
          <a:p>
            <a:pPr marL="285750" indent="-285750">
              <a:buFontTx/>
              <a:buChar char="-"/>
            </a:pPr>
            <a:endParaRPr lang="es-ES" b="1" u="sng" dirty="0"/>
          </a:p>
          <a:p>
            <a:endParaRPr lang="es-ES" b="1" u="sng" dirty="0"/>
          </a:p>
          <a:p>
            <a:pPr marL="285750" indent="-285750">
              <a:buFontTx/>
              <a:buChar char="-"/>
            </a:pPr>
            <a:r>
              <a:rPr lang="es-ES" b="1" u="sng" dirty="0" err="1"/>
              <a:t>Terzo</a:t>
            </a:r>
            <a:r>
              <a:rPr lang="es-ES" b="1" u="sng" dirty="0"/>
              <a:t> </a:t>
            </a:r>
            <a:r>
              <a:rPr lang="es-ES" b="1" u="sng" dirty="0" err="1"/>
              <a:t>passo</a:t>
            </a:r>
            <a:r>
              <a:rPr lang="es-ES" b="1" u="sng" dirty="0"/>
              <a:t>: </a:t>
            </a:r>
            <a:r>
              <a:rPr lang="es-ES" b="1" u="sng" dirty="0" err="1"/>
              <a:t>Campi</a:t>
            </a:r>
            <a:r>
              <a:rPr lang="es-ES" b="1" u="sng" dirty="0"/>
              <a:t> di </a:t>
            </a:r>
            <a:r>
              <a:rPr lang="es-ES" b="1" u="sng" dirty="0" err="1"/>
              <a:t>richerca</a:t>
            </a:r>
            <a:endParaRPr lang="es-ES" b="1" u="sng" dirty="0"/>
          </a:p>
          <a:p>
            <a:pPr marL="285750" indent="-285750">
              <a:buFontTx/>
              <a:buChar char="-"/>
            </a:pPr>
            <a:endParaRPr lang="es-ES" b="1" u="sng" dirty="0"/>
          </a:p>
          <a:p>
            <a:pPr marL="285750" indent="-285750">
              <a:buFontTx/>
              <a:buChar char="-"/>
            </a:pPr>
            <a:endParaRPr lang="es-ES" b="1" u="sng" dirty="0"/>
          </a:p>
          <a:p>
            <a:pPr marL="285750" indent="-285750">
              <a:buFontTx/>
              <a:buChar char="-"/>
            </a:pPr>
            <a:endParaRPr lang="es-ES" b="1" u="sng" dirty="0"/>
          </a:p>
          <a:p>
            <a:pPr marL="285750" indent="-285750">
              <a:buFontTx/>
              <a:buChar char="-"/>
            </a:pPr>
            <a:endParaRPr lang="es-ES" b="1" u="sng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7" name="Rectángulo 6" descr="📌"/>
          <p:cNvSpPr>
            <a:spLocks noChangeAspect="1" noChangeArrowheads="1"/>
          </p:cNvSpPr>
          <p:nvPr/>
        </p:nvSpPr>
        <p:spPr bwMode="auto">
          <a:xfrm>
            <a:off x="1121669" y="3022435"/>
            <a:ext cx="24821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ES"/>
          </a:p>
        </p:txBody>
      </p:sp>
      <p:pic>
        <p:nvPicPr>
          <p:cNvPr id="6145" name="Imagen 17" descr="Perfil de Linkedi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57" y="108928"/>
            <a:ext cx="885825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193759" y="302929"/>
            <a:ext cx="10959604" cy="4308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2200" b="1" i="0" u="none" strike="noStrike" cap="none" normalizeH="0" baseline="0" dirty="0">
                <a:ln>
                  <a:noFill/>
                </a:ln>
                <a:solidFill>
                  <a:srgbClr val="FF666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Consejo 7: Genera </a:t>
            </a:r>
            <a:r>
              <a:rPr kumimoji="0" lang="es-ES" altLang="es-ES" sz="2200" b="1" i="0" u="none" strike="noStrike" cap="none" normalizeH="0" baseline="0" dirty="0" err="1">
                <a:ln>
                  <a:noFill/>
                </a:ln>
                <a:solidFill>
                  <a:srgbClr val="FF666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contatti</a:t>
            </a:r>
            <a:r>
              <a:rPr kumimoji="0" lang="es-ES" altLang="es-ES" sz="2200" b="1" i="0" u="none" strike="noStrike" cap="none" normalizeH="0" dirty="0">
                <a:ln>
                  <a:noFill/>
                </a:ln>
                <a:solidFill>
                  <a:srgbClr val="FF666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– </a:t>
            </a:r>
            <a:r>
              <a:rPr kumimoji="0" lang="es-ES" altLang="es-ES" sz="2200" b="1" i="0" u="none" strike="noStrike" cap="none" normalizeH="0" dirty="0" err="1">
                <a:ln>
                  <a:noFill/>
                </a:ln>
                <a:solidFill>
                  <a:srgbClr val="FF666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Ricerche</a:t>
            </a:r>
            <a:r>
              <a:rPr kumimoji="0" lang="es-ES" altLang="es-ES" sz="2200" b="1" i="0" u="none" strike="noStrike" cap="none" normalizeH="0" dirty="0">
                <a:ln>
                  <a:noFill/>
                </a:ln>
                <a:solidFill>
                  <a:srgbClr val="FF666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kumimoji="0" lang="es-ES" altLang="es-ES" sz="2200" b="1" i="0" u="none" strike="noStrike" cap="none" normalizeH="0" dirty="0" err="1">
                <a:ln>
                  <a:noFill/>
                </a:ln>
                <a:solidFill>
                  <a:srgbClr val="FF666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avanzate</a:t>
            </a:r>
            <a:r>
              <a:rPr kumimoji="0" lang="es-ES" altLang="es-ES" sz="2200" b="1" i="0" u="none" strike="noStrike" cap="none" normalizeH="0" dirty="0">
                <a:ln>
                  <a:noFill/>
                </a:ln>
                <a:solidFill>
                  <a:srgbClr val="FF666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s-ES" altLang="es-ES" sz="2200" b="1" dirty="0" err="1">
                <a:solidFill>
                  <a:srgbClr val="FF6663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Linkedin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100" name="Picture 4" descr="Contactas &#10;Line:lln &#10;Face&amp;ook &#10;3usiress Schcol &#10;Confrctos &#10;cortzctz &#10;Campos de &#10;búsqueda más &#10;utilizados &#10;L.' r,ZeC'n &#10;Accenture &#10;Uhlcaciones &#10;Estados Unr:lcs &#10;MÉridy &#10;y alrededores, &#10;u r sector &#10;Interne: &#10;infor,v &#10;Myating y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11" y="3022435"/>
            <a:ext cx="4956461" cy="321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el perfil &#10;Fran e: &#10;'ESE - &#10;Mzdrd &#10;Campos de &#10;búsqueda más &#10;utilizados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100" y="2916582"/>
            <a:ext cx="4978400" cy="338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ector recto 2"/>
          <p:cNvCxnSpPr/>
          <p:nvPr/>
        </p:nvCxnSpPr>
        <p:spPr>
          <a:xfrm flipH="1">
            <a:off x="5867400" y="2916582"/>
            <a:ext cx="12700" cy="3385660"/>
          </a:xfrm>
          <a:prstGeom prst="line">
            <a:avLst/>
          </a:prstGeom>
          <a:ln>
            <a:solidFill>
              <a:schemeClr val="accent2"/>
            </a:solidFill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9997180" y="4850705"/>
            <a:ext cx="2080162" cy="1384995"/>
          </a:xfrm>
          <a:prstGeom prst="rect">
            <a:avLst/>
          </a:prstGeom>
          <a:solidFill>
            <a:srgbClr val="00B0F0">
              <a:alpha val="44000"/>
            </a:srgbClr>
          </a:solidFill>
        </p:spPr>
        <p:txBody>
          <a:bodyPr wrap="square" rtlCol="0">
            <a:spAutoFit/>
          </a:bodyPr>
          <a:lstStyle/>
          <a:p>
            <a:r>
              <a:rPr lang="es-ES" sz="1400" b="1" dirty="0" err="1"/>
              <a:t>Operatori</a:t>
            </a:r>
            <a:r>
              <a:rPr lang="es-ES" sz="1400" b="1" dirty="0"/>
              <a:t> di </a:t>
            </a:r>
            <a:r>
              <a:rPr lang="es-ES" sz="1400" b="1" dirty="0" err="1"/>
              <a:t>ricerca</a:t>
            </a:r>
            <a:r>
              <a:rPr lang="es-ES" sz="1400" b="1" dirty="0"/>
              <a:t>:</a:t>
            </a:r>
          </a:p>
          <a:p>
            <a:pPr marL="285750" indent="-285750">
              <a:buFontTx/>
              <a:buChar char="-"/>
            </a:pPr>
            <a:r>
              <a:rPr lang="es-ES" sz="1400" b="1" dirty="0"/>
              <a:t>AND</a:t>
            </a:r>
          </a:p>
          <a:p>
            <a:pPr marL="285750" indent="-285750">
              <a:buFontTx/>
              <a:buChar char="-"/>
            </a:pPr>
            <a:r>
              <a:rPr lang="es-ES" sz="1400" b="1" dirty="0"/>
              <a:t>OR</a:t>
            </a:r>
          </a:p>
          <a:p>
            <a:pPr marL="285750" indent="-285750">
              <a:buFontTx/>
              <a:buChar char="-"/>
            </a:pPr>
            <a:r>
              <a:rPr lang="es-ES" sz="1400" b="1" dirty="0"/>
              <a:t>NOT</a:t>
            </a:r>
          </a:p>
          <a:p>
            <a:pPr marL="285750" indent="-285750">
              <a:buFontTx/>
              <a:buChar char="-"/>
            </a:pPr>
            <a:r>
              <a:rPr lang="es-ES" sz="1400" b="1" dirty="0" err="1"/>
              <a:t>Virgolette</a:t>
            </a:r>
            <a:r>
              <a:rPr lang="es-ES" sz="1400" b="1" dirty="0"/>
              <a:t> “…”</a:t>
            </a:r>
          </a:p>
          <a:p>
            <a:pPr marL="285750" indent="-285750">
              <a:buFontTx/>
              <a:buChar char="-"/>
            </a:pPr>
            <a:r>
              <a:rPr lang="es-ES" sz="1400" b="1" dirty="0" err="1"/>
              <a:t>Parentesi</a:t>
            </a:r>
            <a:r>
              <a:rPr lang="es-ES" sz="1400" b="1" dirty="0"/>
              <a:t> (…)</a:t>
            </a:r>
          </a:p>
        </p:txBody>
      </p:sp>
    </p:spTree>
    <p:extLst>
      <p:ext uri="{BB962C8B-B14F-4D97-AF65-F5344CB8AC3E}">
        <p14:creationId xmlns:p14="http://schemas.microsoft.com/office/powerpoint/2010/main" val="1088627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004223" y="623239"/>
            <a:ext cx="10739773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ctr">
              <a:buFontTx/>
              <a:buChar char="-"/>
            </a:pPr>
            <a:r>
              <a:rPr lang="es-ES" b="1" dirty="0"/>
              <a:t>RICERCHE PERSONALIZZATE DA GOOGLE</a:t>
            </a:r>
          </a:p>
          <a:p>
            <a:pPr marL="285750" indent="-285750" fontAlgn="ctr">
              <a:buFontTx/>
              <a:buChar char="-"/>
            </a:pPr>
            <a:endParaRPr lang="es-ES" sz="1200" dirty="0"/>
          </a:p>
          <a:p>
            <a:pPr lvl="1" fontAlgn="ctr"/>
            <a:r>
              <a:rPr lang="es-ES" dirty="0" err="1"/>
              <a:t>Scrivo</a:t>
            </a:r>
            <a:r>
              <a:rPr lang="es-ES" dirty="0"/>
              <a:t>, nel </a:t>
            </a:r>
            <a:r>
              <a:rPr lang="es-ES" dirty="0" err="1"/>
              <a:t>motore</a:t>
            </a:r>
            <a:r>
              <a:rPr lang="es-ES" dirty="0"/>
              <a:t> di </a:t>
            </a:r>
            <a:r>
              <a:rPr lang="es-ES" dirty="0" err="1"/>
              <a:t>ricerca</a:t>
            </a:r>
            <a:r>
              <a:rPr lang="es-ES" dirty="0"/>
              <a:t> di Google, per </a:t>
            </a:r>
            <a:r>
              <a:rPr lang="es-ES" dirty="0" err="1"/>
              <a:t>visualizzare</a:t>
            </a:r>
            <a:r>
              <a:rPr lang="es-ES" dirty="0"/>
              <a:t> i </a:t>
            </a:r>
            <a:r>
              <a:rPr lang="es-ES" dirty="0" err="1"/>
              <a:t>contatti</a:t>
            </a:r>
            <a:endParaRPr lang="es-ES" dirty="0"/>
          </a:p>
          <a:p>
            <a:pPr lvl="1" fontAlgn="ctr"/>
            <a:endParaRPr lang="es-ES" dirty="0"/>
          </a:p>
          <a:p>
            <a:pPr lvl="1" fontAlgn="ctr"/>
            <a:r>
              <a:rPr lang="es-ES" dirty="0" err="1"/>
              <a:t>site</a:t>
            </a:r>
            <a:r>
              <a:rPr lang="es-ES" dirty="0"/>
              <a:t>: es.linkedin.com/in OR </a:t>
            </a:r>
            <a:r>
              <a:rPr lang="es-ES" dirty="0" err="1"/>
              <a:t>site</a:t>
            </a:r>
            <a:r>
              <a:rPr lang="es-ES" dirty="0"/>
              <a:t>: es.linkedin.com/pub -</a:t>
            </a:r>
            <a:r>
              <a:rPr lang="es-ES" dirty="0" err="1"/>
              <a:t>intitle</a:t>
            </a:r>
            <a:r>
              <a:rPr lang="es-ES" dirty="0"/>
              <a:t>: </a:t>
            </a:r>
            <a:r>
              <a:rPr lang="es-ES" dirty="0" err="1"/>
              <a:t>profiles</a:t>
            </a:r>
            <a:r>
              <a:rPr lang="es-ES" dirty="0"/>
              <a:t> -</a:t>
            </a:r>
            <a:r>
              <a:rPr lang="es-ES" dirty="0" err="1"/>
              <a:t>inurl</a:t>
            </a:r>
            <a:r>
              <a:rPr lang="es-ES" dirty="0"/>
              <a:t>: "/ </a:t>
            </a:r>
            <a:r>
              <a:rPr lang="es-ES" dirty="0" err="1"/>
              <a:t>dir</a:t>
            </a:r>
            <a:r>
              <a:rPr lang="es-ES" dirty="0"/>
              <a:t> (" 300..499 </a:t>
            </a:r>
            <a:r>
              <a:rPr lang="es-ES" dirty="0" err="1"/>
              <a:t>contatti</a:t>
            </a:r>
            <a:r>
              <a:rPr lang="es-ES" dirty="0"/>
              <a:t> ") (" </a:t>
            </a:r>
            <a:r>
              <a:rPr lang="es-ES" dirty="0" err="1"/>
              <a:t>amministratore</a:t>
            </a:r>
            <a:r>
              <a:rPr lang="es-ES" dirty="0"/>
              <a:t> di sistema "OR" </a:t>
            </a:r>
            <a:r>
              <a:rPr lang="es-ES" dirty="0" err="1"/>
              <a:t>architetto</a:t>
            </a:r>
            <a:r>
              <a:rPr lang="es-ES" dirty="0"/>
              <a:t> di </a:t>
            </a:r>
            <a:r>
              <a:rPr lang="es-ES" dirty="0" err="1"/>
              <a:t>sistemi</a:t>
            </a:r>
            <a:r>
              <a:rPr lang="es-ES" dirty="0"/>
              <a:t> "OR" </a:t>
            </a:r>
            <a:r>
              <a:rPr lang="es-ES" dirty="0" err="1"/>
              <a:t>systems</a:t>
            </a:r>
            <a:r>
              <a:rPr lang="es-ES" dirty="0"/>
              <a:t> </a:t>
            </a:r>
            <a:r>
              <a:rPr lang="es-ES" dirty="0" err="1"/>
              <a:t>admin</a:t>
            </a:r>
            <a:r>
              <a:rPr lang="es-ES" dirty="0"/>
              <a:t> ") (" </a:t>
            </a:r>
            <a:r>
              <a:rPr lang="es-ES" dirty="0" err="1"/>
              <a:t>Information</a:t>
            </a:r>
            <a:r>
              <a:rPr lang="es-ES" dirty="0"/>
              <a:t> </a:t>
            </a:r>
            <a:r>
              <a:rPr lang="es-ES" dirty="0" err="1"/>
              <a:t>technology</a:t>
            </a:r>
            <a:r>
              <a:rPr lang="es-ES" dirty="0"/>
              <a:t> and </a:t>
            </a:r>
            <a:r>
              <a:rPr lang="es-ES" dirty="0" err="1"/>
              <a:t>services</a:t>
            </a:r>
            <a:r>
              <a:rPr lang="es-ES" dirty="0"/>
              <a:t> ")</a:t>
            </a:r>
          </a:p>
          <a:p>
            <a:pPr lvl="1" fontAlgn="ctr"/>
            <a:endParaRPr lang="es-ES" dirty="0"/>
          </a:p>
          <a:p>
            <a:pPr lvl="1" fontAlgn="ctr"/>
            <a:r>
              <a:rPr lang="es-ES" b="1" dirty="0"/>
              <a:t>Per AS / 400</a:t>
            </a:r>
          </a:p>
          <a:p>
            <a:pPr lvl="1" fontAlgn="ctr"/>
            <a:endParaRPr lang="es-ES" dirty="0"/>
          </a:p>
          <a:p>
            <a:pPr lvl="1"/>
            <a:r>
              <a:rPr lang="es-ES" dirty="0" err="1"/>
              <a:t>site:es.linkedin.com</a:t>
            </a:r>
            <a:r>
              <a:rPr lang="es-ES" dirty="0"/>
              <a:t>/in OR </a:t>
            </a:r>
            <a:r>
              <a:rPr lang="es-ES" dirty="0" err="1"/>
              <a:t>site:es.linkedin.com</a:t>
            </a:r>
            <a:r>
              <a:rPr lang="es-ES" dirty="0"/>
              <a:t>/pub -</a:t>
            </a:r>
            <a:r>
              <a:rPr lang="es-ES" dirty="0" err="1"/>
              <a:t>intitle:profiles</a:t>
            </a:r>
            <a:r>
              <a:rPr lang="es-ES" dirty="0"/>
              <a:t> -</a:t>
            </a:r>
            <a:r>
              <a:rPr lang="es-ES" dirty="0" err="1"/>
              <a:t>inurl</a:t>
            </a:r>
            <a:r>
              <a:rPr lang="es-ES" dirty="0"/>
              <a:t>:"/</a:t>
            </a:r>
            <a:r>
              <a:rPr lang="es-ES" dirty="0" err="1"/>
              <a:t>dir</a:t>
            </a:r>
            <a:r>
              <a:rPr lang="es-ES" dirty="0"/>
              <a:t> AS400 OR AS/400 OR "AS 400" AND (ADMINISTRADOR OR </a:t>
            </a:r>
            <a:r>
              <a:rPr lang="es-ES" dirty="0" err="1"/>
              <a:t>admin</a:t>
            </a:r>
            <a:r>
              <a:rPr lang="es-ES" dirty="0"/>
              <a:t>)</a:t>
            </a:r>
          </a:p>
          <a:p>
            <a:endParaRPr lang="es-ES" dirty="0"/>
          </a:p>
        </p:txBody>
      </p:sp>
      <p:pic>
        <p:nvPicPr>
          <p:cNvPr id="6145" name="Imagen 17" descr="Perfil de Linkedi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57" y="108928"/>
            <a:ext cx="885825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232396" y="68038"/>
            <a:ext cx="10959604" cy="4308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2200" b="1" i="0" u="none" strike="noStrike" cap="none" normalizeH="0" baseline="0" dirty="0" err="1">
                <a:ln>
                  <a:noFill/>
                </a:ln>
                <a:solidFill>
                  <a:srgbClr val="FF666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Consiglio</a:t>
            </a:r>
            <a:r>
              <a:rPr kumimoji="0" lang="es-ES" altLang="es-ES" sz="2200" b="1" i="0" u="none" strike="noStrike" cap="none" normalizeH="0" baseline="0" dirty="0">
                <a:ln>
                  <a:noFill/>
                </a:ln>
                <a:solidFill>
                  <a:srgbClr val="FF666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7: Genera </a:t>
            </a:r>
            <a:r>
              <a:rPr kumimoji="0" lang="es-ES" altLang="es-ES" sz="2200" b="1" i="0" u="none" strike="noStrike" cap="none" normalizeH="0" baseline="0" dirty="0" err="1">
                <a:ln>
                  <a:noFill/>
                </a:ln>
                <a:solidFill>
                  <a:srgbClr val="FF666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contatti</a:t>
            </a:r>
            <a:r>
              <a:rPr kumimoji="0" lang="es-ES" altLang="es-ES" sz="2200" b="1" i="0" u="none" strike="noStrike" cap="none" normalizeH="0" dirty="0">
                <a:ln>
                  <a:noFill/>
                </a:ln>
                <a:solidFill>
                  <a:srgbClr val="FF666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– </a:t>
            </a:r>
            <a:r>
              <a:rPr kumimoji="0" lang="es-ES" altLang="es-ES" sz="2200" b="1" i="0" u="none" strike="noStrike" cap="none" normalizeH="0" dirty="0" err="1">
                <a:ln>
                  <a:noFill/>
                </a:ln>
                <a:solidFill>
                  <a:srgbClr val="FF666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Ricerche</a:t>
            </a:r>
            <a:r>
              <a:rPr lang="es-ES" altLang="es-ES" sz="2200" b="1" dirty="0">
                <a:solidFill>
                  <a:srgbClr val="FF6663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Google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933700" y="4097794"/>
            <a:ext cx="10236241" cy="2031325"/>
          </a:xfrm>
          <a:prstGeom prst="rect">
            <a:avLst/>
          </a:prstGeom>
          <a:solidFill>
            <a:srgbClr val="00B0F0">
              <a:alpha val="44000"/>
            </a:srgbClr>
          </a:solidFill>
        </p:spPr>
        <p:txBody>
          <a:bodyPr wrap="square" rtlCol="0">
            <a:spAutoFit/>
          </a:bodyPr>
          <a:lstStyle/>
          <a:p>
            <a:r>
              <a:rPr lang="es-ES" b="1" dirty="0" err="1"/>
              <a:t>Operatori</a:t>
            </a:r>
            <a:r>
              <a:rPr lang="es-ES" b="1" dirty="0"/>
              <a:t> di </a:t>
            </a:r>
            <a:r>
              <a:rPr lang="es-ES" b="1" dirty="0" err="1"/>
              <a:t>ricerca</a:t>
            </a:r>
            <a:endParaRPr lang="es-ES" b="1" dirty="0"/>
          </a:p>
          <a:p>
            <a:pPr marL="285750" indent="-285750" fontAlgn="ctr">
              <a:buFontTx/>
              <a:buChar char="-"/>
            </a:pPr>
            <a:r>
              <a:rPr lang="es-ES" b="1" dirty="0"/>
              <a:t>AND--&gt;</a:t>
            </a:r>
            <a:r>
              <a:rPr lang="it-IT" dirty="0"/>
              <a:t>Cerca più termini contemporaneamente: (Es: amministratore AND DB2)</a:t>
            </a:r>
          </a:p>
          <a:p>
            <a:pPr fontAlgn="ctr"/>
            <a:r>
              <a:rPr lang="it-IT" b="1" dirty="0"/>
              <a:t>-    OR -&gt; </a:t>
            </a:r>
            <a:r>
              <a:rPr lang="it-IT" dirty="0"/>
              <a:t>Ricerca che include più termini (ad esempio: "amministratore di sistema" o "system admin")</a:t>
            </a:r>
          </a:p>
          <a:p>
            <a:pPr fontAlgn="ctr"/>
            <a:r>
              <a:rPr lang="it-IT" b="1" dirty="0"/>
              <a:t>-   NOT -&gt; </a:t>
            </a:r>
            <a:r>
              <a:rPr lang="it-IT" dirty="0"/>
              <a:t>Esclude un termine particolare (es: Direttore NON proprietario NON </a:t>
            </a:r>
            <a:r>
              <a:rPr lang="it-IT" dirty="0" err="1"/>
              <a:t>Owner</a:t>
            </a:r>
            <a:r>
              <a:rPr lang="it-IT" dirty="0"/>
              <a:t>)</a:t>
            </a:r>
          </a:p>
          <a:p>
            <a:pPr fontAlgn="ctr"/>
            <a:r>
              <a:rPr lang="it-IT" b="1" dirty="0"/>
              <a:t>-   Virgolette "..." -&gt; </a:t>
            </a:r>
            <a:r>
              <a:rPr lang="it-IT" dirty="0"/>
              <a:t>es: "amministratore di sistema"</a:t>
            </a:r>
          </a:p>
          <a:p>
            <a:pPr fontAlgn="ctr"/>
            <a:r>
              <a:rPr lang="it-IT" b="1" dirty="0"/>
              <a:t>-   Parentesi (...) -&gt; </a:t>
            </a:r>
            <a:r>
              <a:rPr lang="it-IT" dirty="0"/>
              <a:t>Per combinare termini e modificatori per ricerche più complesse (es; marketing AND (consulente OR tecnico ))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52890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1121668" y="1627577"/>
            <a:ext cx="1073977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latin typeface="Segoe UI" panose="020B0502040204020203" pitchFamily="34" charset="0"/>
                <a:cs typeface="Segoe UI" panose="020B0502040204020203" pitchFamily="34" charset="0"/>
              </a:rPr>
              <a:t>- Condividi contenuto:</a:t>
            </a:r>
          </a:p>
          <a:p>
            <a:pPr lvl="1"/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Commenta SENZA PAURA ciò che ti interessa (</a:t>
            </a:r>
            <a:r>
              <a:rPr lang="it-IT" b="1" dirty="0">
                <a:latin typeface="Segoe UI" panose="020B0502040204020203" pitchFamily="34" charset="0"/>
                <a:cs typeface="Segoe UI" panose="020B0502040204020203" pitchFamily="34" charset="0"/>
              </a:rPr>
              <a:t>interesse professionale</a:t>
            </a:r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). </a:t>
            </a:r>
            <a:r>
              <a:rPr lang="it-IT" b="1" dirty="0">
                <a:latin typeface="Segoe UI" panose="020B0502040204020203" pitchFamily="34" charset="0"/>
                <a:cs typeface="Segoe UI" panose="020B0502040204020203" pitchFamily="34" charset="0"/>
              </a:rPr>
              <a:t>Esprimi la tua opinione</a:t>
            </a:r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: Dobbiamo interagire con i nostri contatti pubblicando contenuti, tuoi o di terzi, anche consigliando il contenuto di altri. Solo così le nostre pubblicazioni inizieranno a essere importanti per Linkedin e potranno apparire in primo luogo ai nostri contatti.</a:t>
            </a:r>
          </a:p>
          <a:p>
            <a:endParaRPr lang="it-IT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it-IT" b="1" dirty="0">
                <a:latin typeface="Segoe UI" panose="020B0502040204020203" pitchFamily="34" charset="0"/>
                <a:cs typeface="Segoe UI" panose="020B0502040204020203" pitchFamily="34" charset="0"/>
              </a:rPr>
              <a:t>- Crea contenuti: </a:t>
            </a:r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se vuoi </a:t>
            </a:r>
            <a:r>
              <a:rPr lang="it-IT" b="1" dirty="0">
                <a:latin typeface="Segoe UI" panose="020B0502040204020203" pitchFamily="34" charset="0"/>
                <a:cs typeface="Segoe UI" panose="020B0502040204020203" pitchFamily="34" charset="0"/>
              </a:rPr>
              <a:t>trovare contenuti di valore </a:t>
            </a:r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per pubblicarli, puoi cercare i tuoi riferimenti nel settore e vedere i loro blog</a:t>
            </a:r>
          </a:p>
          <a:p>
            <a:pPr lvl="1"/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Selezionali attraverso la piattaforma </a:t>
            </a:r>
            <a:r>
              <a:rPr lang="it-IT" dirty="0" err="1"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Feedly</a:t>
            </a:r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 che ti permette di organizzare e accedere in modo molto semplice e veloce a tutti gli aggiornamenti dei blog scelti.</a:t>
            </a:r>
          </a:p>
          <a:p>
            <a:pPr lvl="1"/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Puoi anche creare </a:t>
            </a:r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allerte</a:t>
            </a:r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 su Google o trovare i contenuti più condivisi su </a:t>
            </a:r>
            <a:r>
              <a:rPr lang="it-IT" dirty="0" err="1"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BuzzSumo</a:t>
            </a:r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endParaRPr lang="it-IT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it-IT" b="1" dirty="0">
                <a:latin typeface="Segoe UI" panose="020B0502040204020203" pitchFamily="34" charset="0"/>
                <a:cs typeface="Segoe UI" panose="020B0502040204020203" pitchFamily="34" charset="0"/>
              </a:rPr>
              <a:t>- Contenuto proprio:</a:t>
            </a:r>
          </a:p>
          <a:p>
            <a:pPr lvl="1"/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Hai a disposizione </a:t>
            </a:r>
            <a:r>
              <a:rPr lang="it-IT" dirty="0" err="1">
                <a:latin typeface="Segoe UI" panose="020B0502040204020203" pitchFamily="34" charset="0"/>
                <a:cs typeface="Segoe UI" panose="020B0502040204020203" pitchFamily="34" charset="0"/>
              </a:rPr>
              <a:t>Pulse</a:t>
            </a:r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 uno strumento blog de Linkedin. </a:t>
            </a:r>
            <a:r>
              <a:rPr lang="it-IT" b="1" dirty="0" err="1">
                <a:latin typeface="Segoe UI" panose="020B0502040204020203" pitchFamily="34" charset="0"/>
                <a:cs typeface="Segoe UI" panose="020B0502040204020203" pitchFamily="34" charset="0"/>
              </a:rPr>
              <a:t>Pulse</a:t>
            </a:r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 ti consente di creare una strategia di contenuto senza la necessità di lasciare Linkedin. </a:t>
            </a:r>
            <a:endParaRPr lang="es-E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tángulo 6" descr="📌"/>
          <p:cNvSpPr>
            <a:spLocks noChangeAspect="1" noChangeArrowheads="1"/>
          </p:cNvSpPr>
          <p:nvPr/>
        </p:nvSpPr>
        <p:spPr bwMode="auto">
          <a:xfrm>
            <a:off x="1121669" y="3022435"/>
            <a:ext cx="24821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E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7169" name="Imagen 15" descr="https://josemanuelalbir.com/wp-content/uploads/2019/03/Contenido_0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18" y="182328"/>
            <a:ext cx="85725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121668" y="341566"/>
            <a:ext cx="11070332" cy="4308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altLang="es-ES" sz="2200" b="1" i="0" u="none" strike="noStrike" cap="none" normalizeH="0" baseline="0" dirty="0" err="1">
                <a:ln>
                  <a:noFill/>
                </a:ln>
                <a:solidFill>
                  <a:srgbClr val="FF666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Consiglio</a:t>
            </a:r>
            <a:r>
              <a:rPr kumimoji="0" lang="es-ES" altLang="es-ES" sz="2200" b="1" i="0" u="none" strike="noStrike" cap="none" normalizeH="0" baseline="0" dirty="0">
                <a:ln>
                  <a:noFill/>
                </a:ln>
                <a:solidFill>
                  <a:srgbClr val="FF666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8:</a:t>
            </a:r>
            <a:r>
              <a:rPr kumimoji="0" lang="es-ES" altLang="es-ES" sz="2200" b="1" i="0" u="none" strike="noStrike" cap="none" normalizeH="0" dirty="0">
                <a:ln>
                  <a:noFill/>
                </a:ln>
                <a:solidFill>
                  <a:srgbClr val="FF666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kumimoji="0" lang="es-ES" altLang="es-ES" sz="2200" b="1" i="0" u="none" strike="noStrike" cap="none" normalizeH="0" dirty="0" err="1">
                <a:ln>
                  <a:noFill/>
                </a:ln>
                <a:solidFill>
                  <a:srgbClr val="FF666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</a:t>
            </a:r>
            <a:r>
              <a:rPr kumimoji="0" lang="es-ES" altLang="es-ES" sz="2200" b="1" i="0" u="none" strike="noStrike" cap="none" normalizeH="0" baseline="0" dirty="0" err="1">
                <a:ln>
                  <a:noFill/>
                </a:ln>
                <a:solidFill>
                  <a:srgbClr val="FF666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ondividi</a:t>
            </a:r>
            <a:r>
              <a:rPr kumimoji="0" lang="es-ES" altLang="es-ES" sz="2200" b="1" i="0" u="none" strike="noStrike" cap="none" normalizeH="0" baseline="0" dirty="0">
                <a:ln>
                  <a:noFill/>
                </a:ln>
                <a:solidFill>
                  <a:srgbClr val="FF666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kumimoji="0" lang="es-ES" altLang="es-ES" sz="2200" b="1" i="0" u="none" strike="noStrike" cap="none" normalizeH="0" baseline="0" dirty="0" err="1">
                <a:ln>
                  <a:noFill/>
                </a:ln>
                <a:solidFill>
                  <a:srgbClr val="FF666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il</a:t>
            </a:r>
            <a:r>
              <a:rPr kumimoji="0" lang="es-ES" altLang="es-ES" sz="2200" b="1" i="0" u="none" strike="noStrike" cap="none" normalizeH="0" baseline="0" dirty="0">
                <a:ln>
                  <a:noFill/>
                </a:ln>
                <a:solidFill>
                  <a:srgbClr val="FF666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kumimoji="0" lang="es-ES" altLang="es-ES" sz="2200" b="1" i="0" u="none" strike="noStrike" cap="none" normalizeH="0" baseline="0" dirty="0" err="1">
                <a:ln>
                  <a:noFill/>
                </a:ln>
                <a:solidFill>
                  <a:srgbClr val="FF666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contenuto</a:t>
            </a:r>
            <a:r>
              <a:rPr kumimoji="0" lang="es-ES" altLang="es-ES" sz="2200" b="1" i="0" u="none" strike="noStrike" cap="none" normalizeH="0" baseline="0" dirty="0">
                <a:ln>
                  <a:noFill/>
                </a:ln>
                <a:solidFill>
                  <a:srgbClr val="FF666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di valore. </a:t>
            </a:r>
            <a:r>
              <a:rPr kumimoji="0" lang="es-ES" altLang="es-ES" sz="2200" b="1" i="0" u="none" strike="noStrike" cap="none" normalizeH="0" baseline="0" dirty="0">
                <a:ln>
                  <a:noFill/>
                </a:ln>
                <a:solidFill>
                  <a:srgbClr val="FF666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062945" y="836077"/>
            <a:ext cx="99155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/>
              <a:t>Perché pubblicare o scrivere contenuti che sono di valore? Perché voglio che mi conoscano e che si mettano in contatto con me.</a:t>
            </a:r>
            <a:endParaRPr lang="es-ES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882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1062945" y="1277484"/>
            <a:ext cx="1073977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Permette di identificare un argomento, attraverso una parola generica, come una sintesi.</a:t>
            </a:r>
          </a:p>
          <a:p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Ti aiuta anche a collegare altri utenti i quali possono trovare interessante l’area tematica di cui stai parlando o che stai cercando.</a:t>
            </a:r>
          </a:p>
          <a:p>
            <a:endParaRPr lang="it-IT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L'utilizzo di </a:t>
            </a:r>
            <a:r>
              <a:rPr lang="it-IT" b="1" dirty="0">
                <a:latin typeface="Segoe UI" panose="020B0502040204020203" pitchFamily="34" charset="0"/>
                <a:cs typeface="Segoe UI" panose="020B0502040204020203" pitchFamily="34" charset="0"/>
              </a:rPr>
              <a:t>Hashtag ha un ruolo importante all'interno della nostra rete</a:t>
            </a:r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, poiché è uno dei principali modi che Linkedin ci offre per essere trovati dai nostri clienti.</a:t>
            </a:r>
          </a:p>
          <a:p>
            <a:endParaRPr lang="it-IT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it-IT" b="1" dirty="0">
                <a:latin typeface="Segoe UI" panose="020B0502040204020203" pitchFamily="34" charset="0"/>
                <a:cs typeface="Segoe UI" panose="020B0502040204020203" pitchFamily="34" charset="0"/>
              </a:rPr>
              <a:t>Quali tipi di Hashtag usare</a:t>
            </a:r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, per questo dobbiamo tenere conto di quali possono essere le parole che il nostro cliente usa per cercare informazioni o quelle che sono più utilizzate. </a:t>
            </a:r>
          </a:p>
          <a:p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Per esempio: parole chiave del nostro settore o mercato. </a:t>
            </a:r>
            <a:r>
              <a:rPr lang="it-IT" u="sng" dirty="0">
                <a:latin typeface="Segoe UI" panose="020B0502040204020203" pitchFamily="34" charset="0"/>
                <a:cs typeface="Segoe UI" panose="020B0502040204020203" pitchFamily="34" charset="0"/>
              </a:rPr>
              <a:t>Quelle correlate al nostro servizio o prodotto, incluso il marchio o il nome dell'azienda stessa.</a:t>
            </a:r>
          </a:p>
          <a:p>
            <a:endParaRPr lang="it-IT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Con la versione gratuita di </a:t>
            </a:r>
            <a:r>
              <a:rPr lang="it-IT" dirty="0" err="1"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Hashtagify</a:t>
            </a:r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 sei in grado di analizzare il relativo Hashtag, la sua popolarità, altri Hashtag correlati, ti mostrerà anche i 3 utenti più influenti che usano questo Hashtag, le variazioni di utilizzo e un elenco degli ultimi tweet. </a:t>
            </a:r>
            <a:endParaRPr lang="es-E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tángulo 6" descr="📌"/>
          <p:cNvSpPr>
            <a:spLocks noChangeAspect="1" noChangeArrowheads="1"/>
          </p:cNvSpPr>
          <p:nvPr/>
        </p:nvSpPr>
        <p:spPr bwMode="auto">
          <a:xfrm>
            <a:off x="1121669" y="3022435"/>
            <a:ext cx="24821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E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1121668" y="698057"/>
            <a:ext cx="10731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>
                <a:latin typeface="Segoe UI" panose="020B0502040204020203" pitchFamily="34" charset="0"/>
                <a:cs typeface="Segoe UI" panose="020B0502040204020203" pitchFamily="34" charset="0"/>
              </a:rPr>
              <a:t>Un hashtag è una etichetta che ti consente di classificare o raggruppare i contenuti che pubblichi sul web. </a:t>
            </a:r>
            <a:endParaRPr lang="es-E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8193" name="Imagen 13" descr="Perfil de Linkedi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22" y="78015"/>
            <a:ext cx="847725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121668" y="317488"/>
            <a:ext cx="11070332" cy="4308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2200" b="1" i="0" u="none" strike="noStrike" cap="none" normalizeH="0" baseline="0" dirty="0" err="1">
                <a:ln>
                  <a:noFill/>
                </a:ln>
                <a:solidFill>
                  <a:srgbClr val="FF666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Consiglio</a:t>
            </a:r>
            <a:r>
              <a:rPr kumimoji="0" lang="es-ES" altLang="es-ES" sz="2200" b="1" i="0" u="none" strike="noStrike" cap="none" normalizeH="0" baseline="0" dirty="0">
                <a:ln>
                  <a:noFill/>
                </a:ln>
                <a:solidFill>
                  <a:srgbClr val="FF666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9: Usa el #Hashtag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327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1113279" y="1852731"/>
            <a:ext cx="1073977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Ora </a:t>
            </a:r>
            <a:r>
              <a:rPr lang="it-IT" b="1" dirty="0">
                <a:latin typeface="Segoe UI" panose="020B0502040204020203" pitchFamily="34" charset="0"/>
                <a:cs typeface="Segoe UI" panose="020B0502040204020203" pitchFamily="34" charset="0"/>
              </a:rPr>
              <a:t>Linkedin ci permette di scegliere la nostra lingua predefinita</a:t>
            </a:r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endParaRPr lang="it-IT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Ciò significa che possiamo avere due o più lingue, ad esempio inglese e italiano, e selezionare quelle che vedranno per impostazione predefinita dagli altri paesi.</a:t>
            </a:r>
          </a:p>
          <a:p>
            <a:endParaRPr lang="it-IT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Quello che otteniamo con questo, è che quelle persone che accedono a Linkedin da qualsiasi interfaccia e paese, vedranno il tuo profilo Linkedin in inglese e coloro che accedono con l'interfaccia in italiano, lo vedranno in italiano, rendendo più facile la lettura del nostro profilo ai i nostri clienti. </a:t>
            </a:r>
            <a:endParaRPr lang="es-E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s-E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tángulo 6" descr="📌"/>
          <p:cNvSpPr>
            <a:spLocks noChangeAspect="1" noChangeArrowheads="1"/>
          </p:cNvSpPr>
          <p:nvPr/>
        </p:nvSpPr>
        <p:spPr bwMode="auto">
          <a:xfrm>
            <a:off x="1121669" y="3022435"/>
            <a:ext cx="24821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E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1130057" y="865837"/>
            <a:ext cx="102246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>
                <a:latin typeface="Segoe UI" panose="020B0502040204020203" pitchFamily="34" charset="0"/>
                <a:cs typeface="Segoe UI" panose="020B0502040204020203" pitchFamily="34" charset="0"/>
              </a:rPr>
              <a:t>Una delle funzionalità più importanti che abbiamo su Linkedin per le aziende internazionali</a:t>
            </a:r>
            <a:endParaRPr lang="es-E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121668" y="313641"/>
            <a:ext cx="11070332" cy="43858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200" b="1" dirty="0" err="1">
                <a:solidFill>
                  <a:srgbClr val="FF6663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Consiglio</a:t>
            </a:r>
            <a:r>
              <a:rPr lang="es-ES" sz="2200" b="1" dirty="0">
                <a:solidFill>
                  <a:srgbClr val="FF6663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10: </a:t>
            </a:r>
            <a:r>
              <a:rPr lang="es-ES" sz="2200" b="1" dirty="0" err="1">
                <a:solidFill>
                  <a:srgbClr val="FF6663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Profilo</a:t>
            </a:r>
            <a:r>
              <a:rPr lang="es-ES" sz="2200" b="1" dirty="0">
                <a:solidFill>
                  <a:srgbClr val="FF6663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s-ES" sz="2200" b="1" dirty="0" err="1">
                <a:solidFill>
                  <a:srgbClr val="FF6663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internazionale</a:t>
            </a:r>
            <a:r>
              <a:rPr lang="es-ES" sz="2200" b="1" dirty="0">
                <a:solidFill>
                  <a:srgbClr val="FF6663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di </a:t>
            </a:r>
            <a:r>
              <a:rPr lang="es-ES" sz="2200" b="1" dirty="0" err="1">
                <a:solidFill>
                  <a:srgbClr val="FF6663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Linkedin</a:t>
            </a:r>
            <a:endParaRPr lang="es-ES" altLang="es-ES" sz="2200" b="1" dirty="0">
              <a:solidFill>
                <a:srgbClr val="FF6663"/>
              </a:solidFill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  <p:pic>
        <p:nvPicPr>
          <p:cNvPr id="10" name="Imagen 9" descr="https://josemanuelalbir.com/wp-content/uploads/2019/03/Internacional-1.pn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93" y="-7914"/>
            <a:ext cx="1162050" cy="1162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3170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ogo Linked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8700" y="325358"/>
            <a:ext cx="1910292" cy="143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73183" y="313193"/>
            <a:ext cx="11018817" cy="4308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200" b="1" dirty="0">
                <a:solidFill>
                  <a:srgbClr val="FF6663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CONSIGLI PER UN BUON PROFILO LINKEDIN</a:t>
            </a:r>
            <a:r>
              <a:rPr lang="es-ES" altLang="es-ES" sz="2200" b="1" dirty="0">
                <a:solidFill>
                  <a:srgbClr val="FF6663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62938" y="1626067"/>
            <a:ext cx="1061098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Conosci l'importanza di LinkedIn come vetrina per il mondo professionale, quindi risparmio l‘introduzione e riassumo drasticamente con:</a:t>
            </a:r>
          </a:p>
          <a:p>
            <a:endParaRPr lang="it-IT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"Come professionisti siamo un «prodotto» e il mondo professionale è il mondo in cui facciamo marketing"</a:t>
            </a:r>
          </a:p>
          <a:p>
            <a:endParaRPr lang="it-IT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it-IT" b="1" dirty="0">
                <a:latin typeface="Segoe UI" panose="020B0502040204020203" pitchFamily="34" charset="0"/>
                <a:cs typeface="Segoe UI" panose="020B0502040204020203" pitchFamily="34" charset="0"/>
              </a:rPr>
              <a:t>La tua pagina LinkedIn non è il tuo curriculum. Quindi non utilizzare la tua pagina LinkedIn come CV.</a:t>
            </a:r>
          </a:p>
          <a:p>
            <a:endParaRPr lang="it-IT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it-IT" b="1" dirty="0">
                <a:latin typeface="Segoe UI" panose="020B0502040204020203" pitchFamily="34" charset="0"/>
                <a:cs typeface="Segoe UI" panose="020B0502040204020203" pitchFamily="34" charset="0"/>
              </a:rPr>
              <a:t>Usalo come pagina di vendita.</a:t>
            </a:r>
          </a:p>
          <a:p>
            <a:endParaRPr lang="it-IT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it-IT" b="1" dirty="0">
                <a:latin typeface="Segoe UI" panose="020B0502040204020203" pitchFamily="34" charset="0"/>
                <a:cs typeface="Segoe UI" panose="020B0502040204020203" pitchFamily="34" charset="0"/>
              </a:rPr>
              <a:t>Quindi ecco 10 suggerimenti per rendere il tuo «prodotto» molto più attraente, accattivante e più amichevole per l'algoritmo di LinkedIn, il </a:t>
            </a:r>
            <a:r>
              <a:rPr lang="it-IT" b="1" i="1" dirty="0">
                <a:latin typeface="Segoe UI" panose="020B0502040204020203" pitchFamily="34" charset="0"/>
                <a:cs typeface="Segoe UI" panose="020B0502040204020203" pitchFamily="34" charset="0"/>
              </a:rPr>
              <a:t>personal brand</a:t>
            </a:r>
            <a:r>
              <a:rPr lang="it-IT" b="1" dirty="0">
                <a:latin typeface="Segoe UI" panose="020B0502040204020203" pitchFamily="34" charset="0"/>
                <a:cs typeface="Segoe UI" panose="020B0502040204020203" pitchFamily="34" charset="0"/>
              </a:rPr>
              <a:t> di cui ti devi occupare :) </a:t>
            </a:r>
            <a:endParaRPr lang="es-ES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s-E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27298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886776" y="1195717"/>
            <a:ext cx="10907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Segoe UI" panose="020B0502040204020203" pitchFamily="34" charset="0"/>
                <a:cs typeface="Segoe UI" panose="020B0502040204020203" pitchFamily="34" charset="0"/>
              </a:rPr>
              <a:t>Si </a:t>
            </a:r>
            <a:r>
              <a:rPr lang="es-ES" dirty="0" err="1">
                <a:latin typeface="Segoe UI" panose="020B0502040204020203" pitchFamily="34" charset="0"/>
                <a:cs typeface="Segoe UI" panose="020B0502040204020203" pitchFamily="34" charset="0"/>
              </a:rPr>
              <a:t>tratta</a:t>
            </a:r>
            <a:r>
              <a:rPr lang="es-ES" dirty="0">
                <a:latin typeface="Segoe UI" panose="020B0502040204020203" pitchFamily="34" charset="0"/>
                <a:cs typeface="Segoe UI" panose="020B0502040204020203" pitchFamily="34" charset="0"/>
              </a:rPr>
              <a:t> di un valore che </a:t>
            </a:r>
            <a:r>
              <a:rPr lang="es-ES" b="1" dirty="0" err="1">
                <a:latin typeface="Segoe UI" panose="020B0502040204020203" pitchFamily="34" charset="0"/>
                <a:cs typeface="Segoe UI" panose="020B0502040204020203" pitchFamily="34" charset="0"/>
              </a:rPr>
              <a:t>Linkedin</a:t>
            </a:r>
            <a:r>
              <a:rPr lang="es-ES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" b="1" dirty="0" err="1">
                <a:latin typeface="Segoe UI" panose="020B0502040204020203" pitchFamily="34" charset="0"/>
                <a:cs typeface="Segoe UI" panose="020B0502040204020203" pitchFamily="34" charset="0"/>
              </a:rPr>
              <a:t>ci</a:t>
            </a:r>
            <a:r>
              <a:rPr lang="es-ES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" b="1" dirty="0" err="1">
                <a:latin typeface="Segoe UI" panose="020B0502040204020203" pitchFamily="34" charset="0"/>
                <a:cs typeface="Segoe UI" panose="020B0502040204020203" pitchFamily="34" charset="0"/>
              </a:rPr>
              <a:t>assegna</a:t>
            </a:r>
            <a:r>
              <a:rPr lang="es-ES" b="1" dirty="0">
                <a:latin typeface="Segoe UI" panose="020B0502040204020203" pitchFamily="34" charset="0"/>
                <a:cs typeface="Segoe UI" panose="020B0502040204020203" pitchFamily="34" charset="0"/>
              </a:rPr>
              <a:t> in </a:t>
            </a:r>
            <a:r>
              <a:rPr lang="es-ES" b="1" dirty="0" err="1">
                <a:latin typeface="Segoe UI" panose="020B0502040204020203" pitchFamily="34" charset="0"/>
                <a:cs typeface="Segoe UI" panose="020B0502040204020203" pitchFamily="34" charset="0"/>
              </a:rPr>
              <a:t>funzione</a:t>
            </a:r>
            <a:r>
              <a:rPr lang="es-ES" b="1" dirty="0">
                <a:latin typeface="Segoe UI" panose="020B0502040204020203" pitchFamily="34" charset="0"/>
                <a:cs typeface="Segoe UI" panose="020B0502040204020203" pitchFamily="34" charset="0"/>
              </a:rPr>
              <a:t> del </a:t>
            </a:r>
            <a:r>
              <a:rPr lang="es-ES" b="1" dirty="0" err="1">
                <a:latin typeface="Segoe UI" panose="020B0502040204020203" pitchFamily="34" charset="0"/>
                <a:cs typeface="Segoe UI" panose="020B0502040204020203" pitchFamily="34" charset="0"/>
              </a:rPr>
              <a:t>nostro</a:t>
            </a:r>
            <a:r>
              <a:rPr lang="es-ES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" b="1" dirty="0" err="1">
                <a:latin typeface="Segoe UI" panose="020B0502040204020203" pitchFamily="34" charset="0"/>
                <a:cs typeface="Segoe UI" panose="020B0502040204020203" pitchFamily="34" charset="0"/>
              </a:rPr>
              <a:t>posizionamento</a:t>
            </a:r>
            <a:r>
              <a:rPr lang="es-ES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Ti consiglio, prima di iniziare a fare qualsiasi tipo di modifica nel tuo profilo Linkedin, di vedere il tuo SSI e confrontarlo dopo qualche settimana. </a:t>
            </a:r>
            <a:endParaRPr lang="es-E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s-E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hlinkClick r:id="rId2"/>
            </a:endParaRPr>
          </a:p>
          <a:p>
            <a:r>
              <a:rPr lang="it-IT" dirty="0">
                <a:hlinkClick r:id="rId2"/>
              </a:rPr>
              <a:t>Da qui puoi visualizzare il tuo SSI</a:t>
            </a:r>
            <a:endParaRPr lang="es-E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s-E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s-E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s-E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s-E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it-IT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Il grafico è composto da 4 diverse sezioni, dove ciascuna delle barre corrisponde al 25% del tuo profilo.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La prima barra (</a:t>
            </a:r>
            <a:r>
              <a:rPr lang="it-IT" b="1" dirty="0">
                <a:solidFill>
                  <a:srgbClr val="FF993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arancione</a:t>
            </a:r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) stabilisce il tuo </a:t>
            </a:r>
            <a:r>
              <a:rPr lang="it-IT" b="1" dirty="0">
                <a:latin typeface="Segoe UI" panose="020B0502040204020203" pitchFamily="34" charset="0"/>
                <a:cs typeface="Segoe UI" panose="020B0502040204020203" pitchFamily="34" charset="0"/>
              </a:rPr>
              <a:t>Personal Brand</a:t>
            </a:r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, in base al tuo profilo.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La seconda valuta se </a:t>
            </a:r>
            <a:r>
              <a:rPr lang="it-IT" b="1" dirty="0">
                <a:latin typeface="Segoe UI" panose="020B0502040204020203" pitchFamily="34" charset="0"/>
                <a:cs typeface="Segoe UI" panose="020B0502040204020203" pitchFamily="34" charset="0"/>
              </a:rPr>
              <a:t>trovi le persone giuste per la tua attività</a:t>
            </a:r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, tramite il motore di ricerca.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Il terzo (</a:t>
            </a:r>
            <a:r>
              <a:rPr lang="it-IT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rossa</a:t>
            </a:r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) il modo in cui </a:t>
            </a:r>
            <a:r>
              <a:rPr lang="it-IT" b="1" dirty="0">
                <a:latin typeface="Segoe UI" panose="020B0502040204020203" pitchFamily="34" charset="0"/>
                <a:cs typeface="Segoe UI" panose="020B0502040204020203" pitchFamily="34" charset="0"/>
              </a:rPr>
              <a:t>interagisci con le informazioni e il contenuto che offri</a:t>
            </a:r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. Dipende dalla regolarità con cui pubblichi o generi contenuti.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E la quarta sono le </a:t>
            </a:r>
            <a:r>
              <a:rPr lang="it-IT" b="1" dirty="0">
                <a:latin typeface="Segoe UI" panose="020B0502040204020203" pitchFamily="34" charset="0"/>
                <a:cs typeface="Segoe UI" panose="020B0502040204020203" pitchFamily="34" charset="0"/>
              </a:rPr>
              <a:t>relazioni che generi </a:t>
            </a:r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quotidianamente attraverso i messaggi.</a:t>
            </a:r>
          </a:p>
          <a:p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Trovi anche </a:t>
            </a:r>
            <a:r>
              <a:rPr lang="it-IT" b="1" dirty="0">
                <a:latin typeface="Segoe UI" panose="020B0502040204020203" pitchFamily="34" charset="0"/>
                <a:cs typeface="Segoe UI" panose="020B0502040204020203" pitchFamily="34" charset="0"/>
              </a:rPr>
              <a:t>un'analisi dei progressi </a:t>
            </a:r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lang="it-IT" b="1" dirty="0">
                <a:latin typeface="Segoe UI" panose="020B0502040204020203" pitchFamily="34" charset="0"/>
                <a:cs typeface="Segoe UI" panose="020B0502040204020203" pitchFamily="34" charset="0"/>
              </a:rPr>
              <a:t>confronti</a:t>
            </a:r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 con persone dello stesso settore.</a:t>
            </a:r>
            <a:endParaRPr lang="es-E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tángulo 6" descr="📌"/>
          <p:cNvSpPr>
            <a:spLocks noChangeAspect="1" noChangeArrowheads="1"/>
          </p:cNvSpPr>
          <p:nvPr/>
        </p:nvSpPr>
        <p:spPr bwMode="auto">
          <a:xfrm>
            <a:off x="1121669" y="3022435"/>
            <a:ext cx="24821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E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1121668" y="698057"/>
            <a:ext cx="102246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>
                <a:latin typeface="Segoe UI" panose="020B0502040204020203" pitchFamily="34" charset="0"/>
                <a:cs typeface="Segoe UI" panose="020B0502040204020203" pitchFamily="34" charset="0"/>
              </a:rPr>
              <a:t>SSI significa Social </a:t>
            </a:r>
            <a:r>
              <a:rPr lang="es-ES" i="1" dirty="0" err="1">
                <a:latin typeface="Segoe UI" panose="020B0502040204020203" pitchFamily="34" charset="0"/>
                <a:cs typeface="Segoe UI" panose="020B0502040204020203" pitchFamily="34" charset="0"/>
              </a:rPr>
              <a:t>Selling</a:t>
            </a:r>
            <a:r>
              <a:rPr lang="es-ES" i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" i="1" dirty="0" err="1">
                <a:latin typeface="Segoe UI" panose="020B0502040204020203" pitchFamily="34" charset="0"/>
                <a:cs typeface="Segoe UI" panose="020B0502040204020203" pitchFamily="34" charset="0"/>
              </a:rPr>
              <a:t>Index</a:t>
            </a:r>
            <a:r>
              <a:rPr lang="es-ES" i="1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s-ES" i="1" dirty="0" err="1">
                <a:latin typeface="Segoe UI" panose="020B0502040204020203" pitchFamily="34" charset="0"/>
                <a:cs typeface="Segoe UI" panose="020B0502040204020203" pitchFamily="34" charset="0"/>
              </a:rPr>
              <a:t>cioè</a:t>
            </a:r>
            <a:r>
              <a:rPr lang="es-ES" i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" i="1" dirty="0" err="1">
                <a:latin typeface="Segoe UI" panose="020B0502040204020203" pitchFamily="34" charset="0"/>
                <a:cs typeface="Segoe UI" panose="020B0502040204020203" pitchFamily="34" charset="0"/>
              </a:rPr>
              <a:t>Indice</a:t>
            </a:r>
            <a:r>
              <a:rPr lang="es-ES" i="1" dirty="0">
                <a:latin typeface="Segoe UI" panose="020B0502040204020203" pitchFamily="34" charset="0"/>
                <a:cs typeface="Segoe UI" panose="020B0502040204020203" pitchFamily="34" charset="0"/>
              </a:rPr>
              <a:t> di Vendita Social</a:t>
            </a:r>
            <a:r>
              <a:rPr lang="es-ES" i="1" dirty="0"/>
              <a:t>.</a:t>
            </a:r>
            <a:endParaRPr lang="es-E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121668" y="317488"/>
            <a:ext cx="11070332" cy="4308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2200" b="1" i="0" u="none" strike="noStrike" cap="none" normalizeH="0" baseline="0" dirty="0">
                <a:ln>
                  <a:noFill/>
                </a:ln>
                <a:solidFill>
                  <a:srgbClr val="FF666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Consejo 6: Usa el #Hashtag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121668" y="330644"/>
            <a:ext cx="9078400" cy="4308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2200" b="1" i="0" u="none" strike="noStrike" cap="none" normalizeH="0" baseline="0" dirty="0">
                <a:ln>
                  <a:noFill/>
                </a:ln>
                <a:solidFill>
                  <a:srgbClr val="FF666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Consejo 8: </a:t>
            </a:r>
            <a:r>
              <a:rPr kumimoji="0" lang="es-ES" altLang="es-ES" sz="2200" b="1" i="0" u="none" strike="noStrike" cap="none" normalizeH="0" baseline="0" dirty="0" err="1">
                <a:ln>
                  <a:noFill/>
                </a:ln>
                <a:solidFill>
                  <a:srgbClr val="FF666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Linkedin</a:t>
            </a:r>
            <a:r>
              <a:rPr kumimoji="0" lang="es-ES" altLang="es-ES" sz="2200" b="1" i="0" u="none" strike="noStrike" cap="none" normalizeH="0" baseline="0" dirty="0">
                <a:ln>
                  <a:noFill/>
                </a:ln>
                <a:solidFill>
                  <a:srgbClr val="FF666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kumimoji="0" lang="es-ES" altLang="es-ES" sz="2200" b="1" i="0" u="none" strike="noStrike" cap="none" normalizeH="0" baseline="0" dirty="0" err="1">
                <a:ln>
                  <a:noFill/>
                </a:ln>
                <a:solidFill>
                  <a:srgbClr val="FF666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Slideshare</a:t>
            </a:r>
            <a:r>
              <a:rPr kumimoji="0" lang="es-ES" altLang="es-ES" sz="2200" b="1" i="0" u="none" strike="noStrike" cap="none" normalizeH="0" baseline="0" dirty="0">
                <a:ln>
                  <a:noFill/>
                </a:ln>
                <a:solidFill>
                  <a:srgbClr val="FF666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, consigue m</a:t>
            </a:r>
            <a:r>
              <a:rPr kumimoji="0" lang="es-ES" altLang="es-ES" sz="2200" b="1" i="0" u="none" strike="noStrike" cap="none" normalizeH="0" baseline="0" dirty="0">
                <a:ln>
                  <a:noFill/>
                </a:ln>
                <a:solidFill>
                  <a:srgbClr val="FF666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á</a:t>
            </a:r>
            <a:r>
              <a:rPr kumimoji="0" lang="es-ES" altLang="es-ES" sz="2200" b="1" i="0" u="none" strike="noStrike" cap="none" normalizeH="0" baseline="0" dirty="0">
                <a:ln>
                  <a:noFill/>
                </a:ln>
                <a:solidFill>
                  <a:srgbClr val="FF666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s posicionamiento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1265" name="Imagen 10" descr="https://josemanuelalbir.com/wp-content/uploads/2019/03/indicador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48" y="107059"/>
            <a:ext cx="8763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121668" y="260828"/>
            <a:ext cx="11070332" cy="4308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2200" b="1" i="0" u="none" strike="noStrike" cap="none" normalizeH="0" baseline="0" dirty="0" err="1">
                <a:ln>
                  <a:noFill/>
                </a:ln>
                <a:solidFill>
                  <a:srgbClr val="FF666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Consiglio</a:t>
            </a:r>
            <a:r>
              <a:rPr kumimoji="0" lang="es-ES" altLang="es-ES" sz="2200" b="1" i="0" u="none" strike="noStrike" cap="none" normalizeH="0" baseline="0" dirty="0">
                <a:ln>
                  <a:noFill/>
                </a:ln>
                <a:solidFill>
                  <a:srgbClr val="FF666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1: Social </a:t>
            </a:r>
            <a:r>
              <a:rPr kumimoji="0" lang="es-ES" altLang="es-ES" sz="2200" b="1" i="0" u="none" strike="noStrike" cap="none" normalizeH="0" baseline="0" dirty="0" err="1">
                <a:ln>
                  <a:noFill/>
                </a:ln>
                <a:solidFill>
                  <a:srgbClr val="FF666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Selling</a:t>
            </a:r>
            <a:r>
              <a:rPr kumimoji="0" lang="es-ES" altLang="es-ES" sz="2200" b="1" i="0" u="none" strike="noStrike" cap="none" normalizeH="0" baseline="0" dirty="0">
                <a:ln>
                  <a:noFill/>
                </a:ln>
                <a:solidFill>
                  <a:srgbClr val="FF666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kumimoji="0" lang="es-ES" altLang="es-ES" sz="2200" b="1" i="0" u="none" strike="noStrike" cap="none" normalizeH="0" baseline="0" dirty="0" err="1">
                <a:ln>
                  <a:noFill/>
                </a:ln>
                <a:solidFill>
                  <a:srgbClr val="FF666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Index</a:t>
            </a:r>
            <a:r>
              <a:rPr kumimoji="0" lang="es-ES" altLang="es-ES" sz="2200" b="1" i="0" u="none" strike="noStrike" cap="none" normalizeH="0" baseline="0" dirty="0">
                <a:ln>
                  <a:noFill/>
                </a:ln>
                <a:solidFill>
                  <a:srgbClr val="FF666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kumimoji="0" lang="es-ES" altLang="es-ES" sz="2200" b="1" i="0" u="none" strike="noStrike" cap="none" normalizeH="0" baseline="0" dirty="0">
                <a:ln>
                  <a:noFill/>
                </a:ln>
                <a:solidFill>
                  <a:srgbClr val="FF666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–</a:t>
            </a:r>
            <a:r>
              <a:rPr kumimoji="0" lang="es-ES" altLang="es-ES" sz="2200" b="1" i="0" u="none" strike="noStrike" cap="none" normalizeH="0" baseline="0" dirty="0">
                <a:ln>
                  <a:noFill/>
                </a:ln>
                <a:solidFill>
                  <a:srgbClr val="FF666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SSI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1" name="Imagen 20" descr="https://josemanuelalbir.com/wp-content/uploads/2019/04/SSI.png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224" y="1935513"/>
            <a:ext cx="5598488" cy="21499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2303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12612" y="254032"/>
            <a:ext cx="11070331" cy="4308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300" b="0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es-ES" altLang="es-ES" sz="2200" b="1" i="0" u="none" strike="noStrike" cap="none" normalizeH="0" baseline="0" dirty="0" err="1">
                <a:ln>
                  <a:noFill/>
                </a:ln>
                <a:solidFill>
                  <a:srgbClr val="FF666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Consiglio</a:t>
            </a:r>
            <a:r>
              <a:rPr kumimoji="0" lang="es-ES" altLang="es-ES" sz="2200" b="1" i="0" u="none" strike="noStrike" cap="none" normalizeH="0" baseline="0" dirty="0">
                <a:ln>
                  <a:noFill/>
                </a:ln>
                <a:solidFill>
                  <a:srgbClr val="FF666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2: </a:t>
            </a:r>
            <a:r>
              <a:rPr lang="es-ES" altLang="es-ES" sz="2200" b="1" dirty="0" err="1">
                <a:solidFill>
                  <a:srgbClr val="FF6663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Gestisci</a:t>
            </a:r>
            <a:r>
              <a:rPr lang="es-ES" altLang="es-ES" sz="2200" b="1" dirty="0">
                <a:solidFill>
                  <a:srgbClr val="FF6663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la </a:t>
            </a:r>
            <a:r>
              <a:rPr lang="es-ES" altLang="es-ES" sz="2200" b="1" dirty="0" err="1">
                <a:solidFill>
                  <a:srgbClr val="FF6663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tua</a:t>
            </a:r>
            <a:r>
              <a:rPr lang="es-ES" altLang="es-ES" sz="2200" b="1" dirty="0">
                <a:solidFill>
                  <a:srgbClr val="FF6663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rete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ángulo 6" descr="📌"/>
          <p:cNvSpPr>
            <a:spLocks noChangeAspect="1" noChangeArrowheads="1"/>
          </p:cNvSpPr>
          <p:nvPr/>
        </p:nvSpPr>
        <p:spPr bwMode="auto">
          <a:xfrm>
            <a:off x="1121669" y="3022435"/>
            <a:ext cx="24821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1121668" y="726807"/>
            <a:ext cx="1061098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u="sng" dirty="0">
                <a:latin typeface="Segoe UI" panose="020B0502040204020203" pitchFamily="34" charset="0"/>
                <a:cs typeface="Segoe UI" panose="020B0502040204020203" pitchFamily="34" charset="0"/>
              </a:rPr>
              <a:t>PULISCI LA TUA RETE</a:t>
            </a:r>
            <a:r>
              <a:rPr lang="es-ES" dirty="0"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</a:p>
          <a:p>
            <a:pPr lvl="1"/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Questo </a:t>
            </a:r>
            <a:r>
              <a:rPr lang="it-IT" u="sng" dirty="0">
                <a:latin typeface="Segoe UI" panose="020B0502040204020203" pitchFamily="34" charset="0"/>
                <a:cs typeface="Segoe UI" panose="020B0502040204020203" pitchFamily="34" charset="0"/>
              </a:rPr>
              <a:t>non è un social network per fare amicizia </a:t>
            </a:r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(anche se può anche succedere). Quindi elimina persone che non contribuiscono con nulla alla tua rete, persone inattive, </a:t>
            </a:r>
            <a:r>
              <a:rPr lang="it-IT" u="sng" dirty="0">
                <a:latin typeface="Segoe UI" panose="020B0502040204020203" pitchFamily="34" charset="0"/>
                <a:cs typeface="Segoe UI" panose="020B0502040204020203" pitchFamily="34" charset="0"/>
              </a:rPr>
              <a:t>amici</a:t>
            </a:r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 con cui ti sei connesso a suo tempo, persone che non hanno nulla a che fare con il tuo settore e non c'è collaborazione in vista. Tieni a mente due cose: </a:t>
            </a:r>
            <a:r>
              <a:rPr lang="it-IT" b="1" dirty="0">
                <a:latin typeface="Segoe UI" panose="020B0502040204020203" pitchFamily="34" charset="0"/>
                <a:cs typeface="Segoe UI" panose="020B0502040204020203" pitchFamily="34" charset="0"/>
              </a:rPr>
              <a:t>chi vuoi vedere il tuo profilo </a:t>
            </a:r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lang="it-IT" b="1" dirty="0">
                <a:latin typeface="Segoe UI" panose="020B0502040204020203" pitchFamily="34" charset="0"/>
                <a:cs typeface="Segoe UI" panose="020B0502040204020203" pitchFamily="34" charset="0"/>
              </a:rPr>
              <a:t>quali profili vuoi vedere</a:t>
            </a:r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es-E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r>
              <a:rPr lang="es-ES" dirty="0"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</a:p>
          <a:p>
            <a:pPr lvl="1"/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Mantieni coloro che pubblicano contenuti interessanti. </a:t>
            </a:r>
            <a:r>
              <a:rPr lang="es-ES" dirty="0"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</a:p>
          <a:p>
            <a:pPr lvl="1"/>
            <a:endParaRPr lang="es-E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r>
              <a:rPr lang="es-ES" dirty="0">
                <a:latin typeface="Segoe UI" panose="020B0502040204020203" pitchFamily="34" charset="0"/>
                <a:cs typeface="Segoe UI" panose="020B0502040204020203" pitchFamily="34" charset="0"/>
              </a:rPr>
              <a:t>&gt;&gt;</a:t>
            </a:r>
            <a:r>
              <a:rPr lang="es-ES" b="1" dirty="0" err="1"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Click</a:t>
            </a:r>
            <a:r>
              <a:rPr lang="es-ES" b="1" dirty="0"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 qui per </a:t>
            </a:r>
            <a:r>
              <a:rPr lang="es-ES" b="1" dirty="0" err="1"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vedere</a:t>
            </a:r>
            <a:r>
              <a:rPr lang="es-ES" b="1" dirty="0"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 </a:t>
            </a:r>
            <a:r>
              <a:rPr lang="es-ES" b="1" dirty="0" err="1"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tutti</a:t>
            </a:r>
            <a:r>
              <a:rPr lang="es-ES" b="1" dirty="0"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 i </a:t>
            </a:r>
            <a:r>
              <a:rPr lang="es-ES" b="1" dirty="0" err="1"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tuoi</a:t>
            </a:r>
            <a:r>
              <a:rPr lang="es-ES" b="1" dirty="0"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 </a:t>
            </a:r>
            <a:r>
              <a:rPr lang="es-ES" b="1" dirty="0" err="1"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contatti</a:t>
            </a:r>
            <a:r>
              <a:rPr lang="es-ES" dirty="0">
                <a:latin typeface="Segoe UI" panose="020B0502040204020203" pitchFamily="34" charset="0"/>
                <a:cs typeface="Segoe UI" panose="020B0502040204020203" pitchFamily="34" charset="0"/>
              </a:rPr>
              <a:t>&lt;&lt;</a:t>
            </a:r>
          </a:p>
          <a:p>
            <a:r>
              <a:rPr lang="es-ES" dirty="0"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</a:p>
          <a:p>
            <a:r>
              <a:rPr lang="es-ES" b="1" u="sng" dirty="0">
                <a:latin typeface="Segoe UI" panose="020B0502040204020203" pitchFamily="34" charset="0"/>
                <a:cs typeface="Segoe UI" panose="020B0502040204020203" pitchFamily="34" charset="0"/>
              </a:rPr>
              <a:t>GESTISCI I TUOI INVITI</a:t>
            </a:r>
            <a:r>
              <a:rPr lang="es-ES" dirty="0"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</a:p>
          <a:p>
            <a:pPr lvl="1"/>
            <a:r>
              <a:rPr lang="es-ES" dirty="0">
                <a:latin typeface="Segoe UI" panose="020B0502040204020203" pitchFamily="34" charset="0"/>
                <a:cs typeface="Segoe UI" panose="020B0502040204020203" pitchFamily="34" charset="0"/>
              </a:rPr>
              <a:t>¿</a:t>
            </a:r>
            <a:r>
              <a:rPr lang="es-ES" dirty="0" err="1">
                <a:latin typeface="Segoe UI" panose="020B0502040204020203" pitchFamily="34" charset="0"/>
                <a:cs typeface="Segoe UI" panose="020B0502040204020203" pitchFamily="34" charset="0"/>
              </a:rPr>
              <a:t>Sono</a:t>
            </a:r>
            <a:r>
              <a:rPr lang="es-ES" dirty="0">
                <a:latin typeface="Segoe UI" panose="020B0502040204020203" pitchFamily="34" charset="0"/>
                <a:cs typeface="Segoe UI" panose="020B0502040204020203" pitchFamily="34" charset="0"/>
              </a:rPr>
              <a:t> 5 </a:t>
            </a:r>
            <a:r>
              <a:rPr lang="es-ES" dirty="0" err="1">
                <a:latin typeface="Segoe UI" panose="020B0502040204020203" pitchFamily="34" charset="0"/>
                <a:cs typeface="Segoe UI" panose="020B0502040204020203" pitchFamily="34" charset="0"/>
              </a:rPr>
              <a:t>giorni</a:t>
            </a:r>
            <a:r>
              <a:rPr lang="es-ES" dirty="0">
                <a:latin typeface="Segoe UI" panose="020B0502040204020203" pitchFamily="34" charset="0"/>
                <a:cs typeface="Segoe UI" panose="020B0502040204020203" pitchFamily="34" charset="0"/>
              </a:rPr>
              <a:t> che </a:t>
            </a:r>
            <a:r>
              <a:rPr lang="es-ES" dirty="0" err="1">
                <a:latin typeface="Segoe UI" panose="020B0502040204020203" pitchFamily="34" charset="0"/>
                <a:cs typeface="Segoe UI" panose="020B0502040204020203" pitchFamily="34" charset="0"/>
              </a:rPr>
              <a:t>hai</a:t>
            </a:r>
            <a:r>
              <a:rPr lang="es-E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" dirty="0" err="1">
                <a:latin typeface="Segoe UI" panose="020B0502040204020203" pitchFamily="34" charset="0"/>
                <a:cs typeface="Segoe UI" panose="020B0502040204020203" pitchFamily="34" charset="0"/>
              </a:rPr>
              <a:t>inviato</a:t>
            </a:r>
            <a:r>
              <a:rPr lang="es-ES" dirty="0">
                <a:latin typeface="Segoe UI" panose="020B0502040204020203" pitchFamily="34" charset="0"/>
                <a:cs typeface="Segoe UI" panose="020B0502040204020203" pitchFamily="34" charset="0"/>
              </a:rPr>
              <a:t> una </a:t>
            </a:r>
            <a:r>
              <a:rPr lang="es-ES" dirty="0" err="1">
                <a:latin typeface="Segoe UI" panose="020B0502040204020203" pitchFamily="34" charset="0"/>
                <a:cs typeface="Segoe UI" panose="020B0502040204020203" pitchFamily="34" charset="0"/>
              </a:rPr>
              <a:t>richiesta</a:t>
            </a:r>
            <a:r>
              <a:rPr lang="es-ES" dirty="0">
                <a:latin typeface="Segoe UI" panose="020B0502040204020203" pitchFamily="34" charset="0"/>
                <a:cs typeface="Segoe UI" panose="020B0502040204020203" pitchFamily="34" charset="0"/>
              </a:rPr>
              <a:t> e non ti ha </a:t>
            </a:r>
            <a:r>
              <a:rPr lang="es-ES" dirty="0" err="1">
                <a:latin typeface="Segoe UI" panose="020B0502040204020203" pitchFamily="34" charset="0"/>
                <a:cs typeface="Segoe UI" panose="020B0502040204020203" pitchFamily="34" charset="0"/>
              </a:rPr>
              <a:t>risposto</a:t>
            </a:r>
            <a:r>
              <a:rPr lang="es-ES" dirty="0">
                <a:latin typeface="Segoe UI" panose="020B0502040204020203" pitchFamily="34" charset="0"/>
                <a:cs typeface="Segoe UI" panose="020B0502040204020203" pitchFamily="34" charset="0"/>
              </a:rPr>
              <a:t>? </a:t>
            </a:r>
            <a:r>
              <a:rPr lang="es-ES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 </a:t>
            </a:r>
            <a:r>
              <a:rPr lang="es-ES" dirty="0">
                <a:latin typeface="Segoe UI" panose="020B0502040204020203" pitchFamily="34" charset="0"/>
                <a:cs typeface="Segoe UI" panose="020B0502040204020203" pitchFamily="34" charset="0"/>
              </a:rPr>
              <a:t>Elimina </a:t>
            </a:r>
            <a:r>
              <a:rPr lang="es-ES" dirty="0" err="1">
                <a:latin typeface="Segoe UI" panose="020B0502040204020203" pitchFamily="34" charset="0"/>
                <a:cs typeface="Segoe UI" panose="020B0502040204020203" pitchFamily="34" charset="0"/>
              </a:rPr>
              <a:t>l’invito</a:t>
            </a:r>
            <a:r>
              <a:rPr lang="es-ES" dirty="0">
                <a:latin typeface="Segoe UI" panose="020B0502040204020203" pitchFamily="34" charset="0"/>
                <a:cs typeface="Segoe UI" panose="020B0502040204020203" pitchFamily="34" charset="0"/>
              </a:rPr>
              <a:t>. </a:t>
            </a:r>
          </a:p>
          <a:p>
            <a:pPr lvl="1"/>
            <a:r>
              <a:rPr lang="es-ES" dirty="0"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</a:p>
          <a:p>
            <a:pPr lvl="1"/>
            <a:r>
              <a:rPr lang="es-ES" dirty="0">
                <a:latin typeface="Segoe UI" panose="020B0502040204020203" pitchFamily="34" charset="0"/>
                <a:cs typeface="Segoe UI" panose="020B0502040204020203" pitchFamily="34" charset="0"/>
              </a:rPr>
              <a:t>O non usa LinkedIn, o al </a:t>
            </a:r>
            <a:r>
              <a:rPr lang="es-ES" dirty="0" err="1">
                <a:latin typeface="Segoe UI" panose="020B0502040204020203" pitchFamily="34" charset="0"/>
                <a:cs typeface="Segoe UI" panose="020B0502040204020203" pitchFamily="34" charset="0"/>
              </a:rPr>
              <a:t>tuo</a:t>
            </a:r>
            <a:r>
              <a:rPr lang="es-ES" dirty="0">
                <a:latin typeface="Segoe UI" panose="020B0502040204020203" pitchFamily="34" charset="0"/>
                <a:cs typeface="Segoe UI" panose="020B0502040204020203" pitchFamily="34" charset="0"/>
              </a:rPr>
              <a:t> invito </a:t>
            </a:r>
            <a:r>
              <a:rPr lang="es-ES" dirty="0" err="1">
                <a:latin typeface="Segoe UI" panose="020B0502040204020203" pitchFamily="34" charset="0"/>
                <a:cs typeface="Segoe UI" panose="020B0502040204020203" pitchFamily="34" charset="0"/>
              </a:rPr>
              <a:t>mancava</a:t>
            </a:r>
            <a:r>
              <a:rPr lang="es-ES" dirty="0">
                <a:latin typeface="Segoe UI" panose="020B0502040204020203" pitchFamily="34" charset="0"/>
                <a:cs typeface="Segoe UI" panose="020B0502040204020203" pitchFamily="34" charset="0"/>
              </a:rPr>
              <a:t> "</a:t>
            </a:r>
            <a:r>
              <a:rPr lang="es-ES" dirty="0" err="1">
                <a:latin typeface="Segoe UI" panose="020B0502040204020203" pitchFamily="34" charset="0"/>
                <a:cs typeface="Segoe UI" panose="020B0502040204020203" pitchFamily="34" charset="0"/>
              </a:rPr>
              <a:t>grazia</a:t>
            </a:r>
            <a:r>
              <a:rPr lang="es-ES" dirty="0">
                <a:latin typeface="Segoe UI" panose="020B0502040204020203" pitchFamily="34" charset="0"/>
                <a:cs typeface="Segoe UI" panose="020B0502040204020203" pitchFamily="34" charset="0"/>
              </a:rPr>
              <a:t>", o non </a:t>
            </a:r>
            <a:r>
              <a:rPr lang="es-ES" dirty="0" err="1">
                <a:latin typeface="Segoe UI" panose="020B0502040204020203" pitchFamily="34" charset="0"/>
                <a:cs typeface="Segoe UI" panose="020B0502040204020203" pitchFamily="34" charset="0"/>
              </a:rPr>
              <a:t>sei</a:t>
            </a:r>
            <a:r>
              <a:rPr lang="es-ES" dirty="0">
                <a:latin typeface="Segoe UI" panose="020B0502040204020203" pitchFamily="34" charset="0"/>
                <a:cs typeface="Segoe UI" panose="020B0502040204020203" pitchFamily="34" charset="0"/>
              </a:rPr>
              <a:t> interesante per la </a:t>
            </a:r>
            <a:r>
              <a:rPr lang="es-ES" dirty="0" err="1">
                <a:latin typeface="Segoe UI" panose="020B0502040204020203" pitchFamily="34" charset="0"/>
                <a:cs typeface="Segoe UI" panose="020B0502040204020203" pitchFamily="34" charset="0"/>
              </a:rPr>
              <a:t>sua</a:t>
            </a:r>
            <a:r>
              <a:rPr lang="es-ES" dirty="0">
                <a:latin typeface="Segoe UI" panose="020B0502040204020203" pitchFamily="34" charset="0"/>
                <a:cs typeface="Segoe UI" panose="020B0502040204020203" pitchFamily="34" charset="0"/>
              </a:rPr>
              <a:t> rete. </a:t>
            </a:r>
          </a:p>
          <a:p>
            <a:pPr lvl="1"/>
            <a:r>
              <a:rPr lang="es-ES" dirty="0"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</a:p>
          <a:p>
            <a:pPr lvl="1"/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In tutti i casi, rimuovilo e aiuta l'algoritmo a vedere che il tuo rapporto di invito / accettazione è alto (migliorerà il tuo SSI) </a:t>
            </a:r>
          </a:p>
          <a:p>
            <a:pPr lvl="1"/>
            <a:endParaRPr lang="es-E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r>
              <a:rPr lang="es-ES" dirty="0">
                <a:latin typeface="Segoe UI" panose="020B0502040204020203" pitchFamily="34" charset="0"/>
                <a:cs typeface="Segoe UI" panose="020B0502040204020203" pitchFamily="34" charset="0"/>
              </a:rPr>
              <a:t> &gt;&gt;</a:t>
            </a:r>
            <a:r>
              <a:rPr lang="es-ES" b="1" dirty="0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Da qui </a:t>
            </a:r>
            <a:r>
              <a:rPr lang="es-ES" b="1" dirty="0" err="1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puoi</a:t>
            </a:r>
            <a:r>
              <a:rPr lang="es-ES" b="1" dirty="0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 </a:t>
            </a:r>
            <a:r>
              <a:rPr lang="es-ES" b="1" dirty="0" err="1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gestire</a:t>
            </a:r>
            <a:r>
              <a:rPr lang="es-ES" b="1" dirty="0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 </a:t>
            </a:r>
            <a:r>
              <a:rPr lang="es-ES" b="1" dirty="0" err="1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gli</a:t>
            </a:r>
            <a:r>
              <a:rPr lang="es-ES" b="1" dirty="0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 </a:t>
            </a:r>
            <a:r>
              <a:rPr lang="es-ES" b="1" dirty="0" err="1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inviti</a:t>
            </a:r>
            <a:r>
              <a:rPr lang="es-ES" dirty="0">
                <a:latin typeface="Segoe UI" panose="020B0502040204020203" pitchFamily="34" charset="0"/>
                <a:cs typeface="Segoe UI" panose="020B0502040204020203" pitchFamily="34" charset="0"/>
              </a:rPr>
              <a:t>&lt;&lt;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676" y="163213"/>
            <a:ext cx="747324" cy="81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744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0419" y="2596142"/>
            <a:ext cx="5082981" cy="3401111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21668" y="405034"/>
            <a:ext cx="11070331" cy="4308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300" b="0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es-ES" altLang="es-ES" sz="2200" b="1" i="0" u="none" strike="noStrike" cap="none" normalizeH="0" baseline="0" dirty="0" err="1">
                <a:ln>
                  <a:noFill/>
                </a:ln>
                <a:solidFill>
                  <a:srgbClr val="FF666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Consiglio</a:t>
            </a:r>
            <a:r>
              <a:rPr kumimoji="0" lang="es-ES" altLang="es-ES" sz="2200" b="1" i="0" u="none" strike="noStrike" cap="none" normalizeH="0" baseline="0" dirty="0">
                <a:ln>
                  <a:noFill/>
                </a:ln>
                <a:solidFill>
                  <a:srgbClr val="FF666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3: </a:t>
            </a:r>
            <a:r>
              <a:rPr lang="es-ES" altLang="es-ES" sz="2200" b="1" dirty="0" err="1">
                <a:solidFill>
                  <a:srgbClr val="FF6663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Pubblica</a:t>
            </a:r>
            <a:r>
              <a:rPr lang="es-ES" altLang="es-ES" sz="2200" b="1" dirty="0">
                <a:solidFill>
                  <a:srgbClr val="FF6663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i </a:t>
            </a:r>
            <a:r>
              <a:rPr lang="es-ES" altLang="es-ES" sz="2200" b="1" dirty="0" err="1">
                <a:solidFill>
                  <a:srgbClr val="FF6663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tuoi</a:t>
            </a:r>
            <a:r>
              <a:rPr lang="es-ES" altLang="es-ES" sz="2200" b="1" dirty="0">
                <a:solidFill>
                  <a:srgbClr val="FF6663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s-ES" altLang="es-ES" sz="2200" b="1" dirty="0" err="1">
                <a:solidFill>
                  <a:srgbClr val="FF6663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eventi</a:t>
            </a:r>
            <a:r>
              <a:rPr lang="es-ES" altLang="es-ES" sz="2200" b="1" dirty="0">
                <a:solidFill>
                  <a:srgbClr val="FF6663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/</a:t>
            </a:r>
            <a:r>
              <a:rPr lang="es-ES" altLang="es-ES" sz="2200" b="1" dirty="0" err="1">
                <a:solidFill>
                  <a:srgbClr val="FF6663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presentazioni</a:t>
            </a:r>
            <a:r>
              <a:rPr lang="es-ES" altLang="es-ES" sz="2200" b="1" dirty="0">
                <a:solidFill>
                  <a:srgbClr val="FF6663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in </a:t>
            </a:r>
            <a:r>
              <a:rPr lang="es-ES" altLang="es-ES" sz="2200" b="1" dirty="0" err="1">
                <a:solidFill>
                  <a:srgbClr val="FF6663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LInkedin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ángulo 6" descr="📌"/>
          <p:cNvSpPr>
            <a:spLocks noChangeAspect="1" noChangeArrowheads="1"/>
          </p:cNvSpPr>
          <p:nvPr/>
        </p:nvSpPr>
        <p:spPr bwMode="auto">
          <a:xfrm>
            <a:off x="1121669" y="3022435"/>
            <a:ext cx="24821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761166" y="1141690"/>
            <a:ext cx="611925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u="sng" dirty="0">
                <a:latin typeface="Segoe UI" panose="020B0502040204020203" pitchFamily="34" charset="0"/>
                <a:cs typeface="Segoe UI" panose="020B0502040204020203" pitchFamily="34" charset="0"/>
              </a:rPr>
              <a:t>Crea i </a:t>
            </a:r>
            <a:r>
              <a:rPr lang="es-ES" b="1" u="sng" dirty="0" err="1">
                <a:latin typeface="Segoe UI" panose="020B0502040204020203" pitchFamily="34" charset="0"/>
                <a:cs typeface="Segoe UI" panose="020B0502040204020203" pitchFamily="34" charset="0"/>
              </a:rPr>
              <a:t>tuoi</a:t>
            </a:r>
            <a:r>
              <a:rPr lang="es-ES" b="1" u="sng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" b="1" u="sng" dirty="0" err="1">
                <a:latin typeface="Segoe UI" panose="020B0502040204020203" pitchFamily="34" charset="0"/>
                <a:cs typeface="Segoe UI" panose="020B0502040204020203" pitchFamily="34" charset="0"/>
              </a:rPr>
              <a:t>Eventi</a:t>
            </a:r>
            <a:r>
              <a:rPr lang="es-ES" b="1" u="sng" dirty="0">
                <a:latin typeface="Segoe UI" panose="020B0502040204020203" pitchFamily="34" charset="0"/>
                <a:cs typeface="Segoe UI" panose="020B0502040204020203" pitchFamily="34" charset="0"/>
              </a:rPr>
              <a:t> e invita i </a:t>
            </a:r>
            <a:r>
              <a:rPr lang="es-ES" b="1" u="sng" dirty="0" err="1">
                <a:latin typeface="Segoe UI" panose="020B0502040204020203" pitchFamily="34" charset="0"/>
                <a:cs typeface="Segoe UI" panose="020B0502040204020203" pitchFamily="34" charset="0"/>
              </a:rPr>
              <a:t>tuoi</a:t>
            </a:r>
            <a:r>
              <a:rPr lang="es-ES" b="1" u="sng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" b="1" u="sng" dirty="0" err="1">
                <a:latin typeface="Segoe UI" panose="020B0502040204020203" pitchFamily="34" charset="0"/>
                <a:cs typeface="Segoe UI" panose="020B0502040204020203" pitchFamily="34" charset="0"/>
              </a:rPr>
              <a:t>contatti</a:t>
            </a:r>
            <a:endParaRPr lang="es-ES" b="1" u="sng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s-E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Nel menu a sinistra puoi creare eventi. Premere il simbolo ("+")</a:t>
            </a:r>
          </a:p>
          <a:p>
            <a:endParaRPr lang="it-IT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Linkedin ti chiede tutti i dati dell'evento, immagini, nome, data, ora, link alla Call, sito web per la registrazione, testo associato e relatori.</a:t>
            </a:r>
          </a:p>
          <a:p>
            <a:endParaRPr lang="it-IT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Quindi ti consente di selezionare i contatti che desideri invitare.</a:t>
            </a:r>
          </a:p>
          <a:p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Imposta l'invito come pubblico o privato e consenti ai tuoi contatti di invitare i loro contatti. </a:t>
            </a:r>
            <a:endParaRPr lang="es-E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s-E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s-ES" dirty="0"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</a:p>
          <a:p>
            <a:r>
              <a:rPr lang="es-ES" dirty="0">
                <a:latin typeface="Segoe UI" panose="020B0502040204020203" pitchFamily="34" charset="0"/>
                <a:cs typeface="Segoe UI" panose="020B0502040204020203" pitchFamily="34" charset="0"/>
              </a:rPr>
              <a:t>&gt;&gt;</a:t>
            </a:r>
            <a:r>
              <a:rPr lang="es-ES" b="1" dirty="0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Da qui </a:t>
            </a:r>
            <a:r>
              <a:rPr lang="es-ES" b="1" dirty="0" err="1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puoi</a:t>
            </a:r>
            <a:r>
              <a:rPr lang="es-ES" b="1" dirty="0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 </a:t>
            </a:r>
            <a:r>
              <a:rPr lang="es-ES" b="1" dirty="0" err="1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gestire</a:t>
            </a:r>
            <a:r>
              <a:rPr lang="es-ES" b="1" dirty="0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 </a:t>
            </a:r>
            <a:r>
              <a:rPr lang="es-ES" b="1" dirty="0" err="1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gli</a:t>
            </a:r>
            <a:r>
              <a:rPr lang="es-ES" b="1" dirty="0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 </a:t>
            </a:r>
            <a:r>
              <a:rPr lang="es-ES" b="1" dirty="0" err="1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eventi</a:t>
            </a:r>
            <a:r>
              <a:rPr lang="es-ES" dirty="0">
                <a:latin typeface="Segoe UI" panose="020B0502040204020203" pitchFamily="34" charset="0"/>
                <a:cs typeface="Segoe UI" panose="020B0502040204020203" pitchFamily="34" charset="0"/>
              </a:rPr>
              <a:t>&lt;&lt;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676" y="163213"/>
            <a:ext cx="747324" cy="81526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6833" y="978477"/>
            <a:ext cx="2286319" cy="131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4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1131238" y="1397387"/>
            <a:ext cx="10739773" cy="441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Linkedin ha 2 opzioni: la prima, ed è quella che hai quando crei il tuo account. È un URL predefinito composto da una serie di numeri ed è quello che Linkedin stesso seleziona esclusivamente per te. </a:t>
            </a:r>
          </a:p>
          <a:p>
            <a:r>
              <a:rPr lang="it-IT" dirty="0"/>
              <a:t>Del tipo: </a:t>
            </a:r>
            <a:r>
              <a:rPr lang="it-IT" b="1" dirty="0"/>
              <a:t>linkedin.com/in/tunombre1921434303821/</a:t>
            </a:r>
            <a:r>
              <a:rPr lang="it-IT" dirty="0"/>
              <a:t> </a:t>
            </a:r>
          </a:p>
          <a:p>
            <a:r>
              <a:rPr lang="it-IT" dirty="0"/>
              <a:t>Ma </a:t>
            </a:r>
            <a:r>
              <a:rPr lang="it-IT" b="1" dirty="0"/>
              <a:t>l'opzione migliore è personalizzarlo secondo il formato</a:t>
            </a:r>
            <a:r>
              <a:rPr lang="it-IT" dirty="0"/>
              <a:t> http://linkedin.com/tuo-nome-e-cognome dove puoi aggiungere facilmente il tuo nome e cognome o parola chiave, quella che per cui le persone ti trovano più facilmente. </a:t>
            </a:r>
            <a:endParaRPr lang="es-E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s-ES" sz="1100" b="1" dirty="0" err="1"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Puoi</a:t>
            </a:r>
            <a:r>
              <a:rPr lang="es-ES" sz="1100" b="1" dirty="0"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 </a:t>
            </a:r>
            <a:r>
              <a:rPr lang="es-ES" sz="1100" b="1" dirty="0" err="1"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personalizzare</a:t>
            </a:r>
            <a:r>
              <a:rPr lang="es-ES" sz="1100" b="1" dirty="0"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 la </a:t>
            </a:r>
            <a:r>
              <a:rPr lang="es-ES" sz="1100" b="1" dirty="0" err="1"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tua</a:t>
            </a:r>
            <a:r>
              <a:rPr lang="es-ES" sz="1100" b="1" dirty="0"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 URL con un </a:t>
            </a:r>
            <a:r>
              <a:rPr lang="es-ES" sz="1100" b="1" dirty="0" err="1"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click</a:t>
            </a:r>
            <a:r>
              <a:rPr lang="es-ES" sz="1100" b="1" dirty="0"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 qui</a:t>
            </a:r>
            <a:endParaRPr lang="es-ES" sz="11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s-E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s-E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s-E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L'URL personalizzato deve includere da 5 e 30 lettere o numeri. Non utilizzare spazi, simboli o caratteri speciali. Metti l'URL con cui ti ricordano facilmente. </a:t>
            </a:r>
          </a:p>
          <a:p>
            <a:endParaRPr lang="it-IT" dirty="0"/>
          </a:p>
          <a:p>
            <a:r>
              <a:rPr lang="it-IT" dirty="0"/>
              <a:t>Ricorda che puoi modificare il tuo URL fino a </a:t>
            </a:r>
            <a:r>
              <a:rPr lang="it-IT" b="1" dirty="0"/>
              <a:t>cinque volte </a:t>
            </a:r>
            <a:r>
              <a:rPr lang="it-IT" dirty="0"/>
              <a:t>in sei mesi. </a:t>
            </a:r>
            <a:endParaRPr lang="es-E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tángulo 6" descr="📌"/>
          <p:cNvSpPr>
            <a:spLocks noChangeAspect="1" noChangeArrowheads="1"/>
          </p:cNvSpPr>
          <p:nvPr/>
        </p:nvSpPr>
        <p:spPr bwMode="auto">
          <a:xfrm>
            <a:off x="1121669" y="3022435"/>
            <a:ext cx="24821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ES"/>
          </a:p>
        </p:txBody>
      </p:sp>
      <p:pic>
        <p:nvPicPr>
          <p:cNvPr id="5121" name="Imagen 19" descr="https://josemanuelalbir.com/wp-content/uploads/2019/03/Enlace-URL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36" y="48832"/>
            <a:ext cx="898924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233688" y="418840"/>
            <a:ext cx="10958312" cy="4308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2200" b="1" i="0" u="none" strike="noStrike" cap="none" normalizeH="0" baseline="0" dirty="0" err="1">
                <a:ln>
                  <a:noFill/>
                </a:ln>
                <a:solidFill>
                  <a:srgbClr val="FF666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Consiglio</a:t>
            </a:r>
            <a:r>
              <a:rPr kumimoji="0" lang="es-ES" altLang="es-ES" sz="2200" b="1" i="0" u="none" strike="noStrike" cap="none" normalizeH="0" baseline="0" dirty="0">
                <a:ln>
                  <a:noFill/>
                </a:ln>
                <a:solidFill>
                  <a:srgbClr val="FF666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4: </a:t>
            </a:r>
            <a:r>
              <a:rPr kumimoji="0" lang="es-ES" altLang="es-ES" sz="2200" b="1" i="0" u="none" strike="noStrike" cap="none" normalizeH="0" baseline="0" dirty="0" err="1">
                <a:ln>
                  <a:noFill/>
                </a:ln>
                <a:solidFill>
                  <a:srgbClr val="FF666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Personalizza</a:t>
            </a:r>
            <a:r>
              <a:rPr kumimoji="0" lang="es-ES" altLang="es-ES" sz="2200" b="1" i="0" u="none" strike="noStrike" cap="none" normalizeH="0" baseline="0" dirty="0">
                <a:ln>
                  <a:noFill/>
                </a:ln>
                <a:solidFill>
                  <a:srgbClr val="FF666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kumimoji="0" lang="es-ES" altLang="es-ES" sz="2200" b="1" i="0" u="none" strike="noStrike" cap="none" normalizeH="0" baseline="0" dirty="0" err="1">
                <a:ln>
                  <a:noFill/>
                </a:ln>
                <a:solidFill>
                  <a:srgbClr val="FF666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il</a:t>
            </a:r>
            <a:r>
              <a:rPr kumimoji="0" lang="es-ES" altLang="es-ES" sz="2200" b="1" i="0" u="none" strike="noStrike" cap="none" normalizeH="0" baseline="0" dirty="0">
                <a:ln>
                  <a:noFill/>
                </a:ln>
                <a:solidFill>
                  <a:srgbClr val="FF666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kumimoji="0" lang="es-ES" altLang="es-ES" sz="2200" b="1" i="0" u="none" strike="noStrike" cap="none" normalizeH="0" baseline="0" dirty="0" err="1">
                <a:ln>
                  <a:noFill/>
                </a:ln>
                <a:solidFill>
                  <a:srgbClr val="FF666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tuo</a:t>
            </a:r>
            <a:r>
              <a:rPr kumimoji="0" lang="es-ES" altLang="es-ES" sz="2200" b="1" i="0" u="none" strike="noStrike" cap="none" normalizeH="0" baseline="0" dirty="0">
                <a:ln>
                  <a:noFill/>
                </a:ln>
                <a:solidFill>
                  <a:srgbClr val="FF666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URL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173183" y="918393"/>
            <a:ext cx="89367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>
                <a:latin typeface="Segoe UI" panose="020B0502040204020203" pitchFamily="34" charset="0"/>
                <a:cs typeface="Segoe UI" panose="020B0502040204020203" pitchFamily="34" charset="0"/>
              </a:rPr>
              <a:t>Se personalizzi il tuo URL, i tuoi clienti ti troveranno più facilmente</a:t>
            </a:r>
            <a:endParaRPr lang="es-E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Imagen 15" descr="Perfil de Linkedin">
            <a:hlinkClick r:id="rId2"/>
            <a:extLst>
              <a:ext uri="{FF2B5EF4-FFF2-40B4-BE49-F238E27FC236}">
                <a16:creationId xmlns:a16="http://schemas.microsoft.com/office/drawing/2014/main" id="{FD66422A-DE96-4248-BED6-842BBC0CBB9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745" y="3387282"/>
            <a:ext cx="2817813" cy="1148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8" descr="personalizar url en LinkedIn">
            <a:extLst>
              <a:ext uri="{FF2B5EF4-FFF2-40B4-BE49-F238E27FC236}">
                <a16:creationId xmlns:a16="http://schemas.microsoft.com/office/drawing/2014/main" id="{9FC83A53-2B94-4D07-A822-0EFE53AB1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813" y="3362115"/>
            <a:ext cx="6178816" cy="109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635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Imagen 32" descr="https://josemanuelalbir.com/wp-content/uploads/2019/03/SEO-Diana-150x150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09" y="0"/>
            <a:ext cx="105727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73183" y="313193"/>
            <a:ext cx="11018817" cy="4308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2200" b="1" i="0" u="none" strike="noStrike" cap="none" normalizeH="0" baseline="0" dirty="0" err="1">
                <a:ln>
                  <a:noFill/>
                </a:ln>
                <a:solidFill>
                  <a:srgbClr val="FF666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Consiglio</a:t>
            </a:r>
            <a:r>
              <a:rPr kumimoji="0" lang="es-ES" altLang="es-ES" sz="2200" b="1" i="0" u="none" strike="noStrike" cap="none" normalizeH="0" baseline="0" dirty="0">
                <a:ln>
                  <a:noFill/>
                </a:ln>
                <a:solidFill>
                  <a:srgbClr val="FF666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s-ES" altLang="es-ES" sz="2200" b="1" dirty="0">
                <a:solidFill>
                  <a:srgbClr val="FF6663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5</a:t>
            </a:r>
            <a:r>
              <a:rPr kumimoji="0" lang="es-ES" altLang="es-ES" sz="2200" b="1" i="0" u="none" strike="noStrike" cap="none" normalizeH="0" baseline="0" dirty="0">
                <a:ln>
                  <a:noFill/>
                </a:ln>
                <a:solidFill>
                  <a:srgbClr val="FF666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: </a:t>
            </a:r>
            <a:r>
              <a:rPr kumimoji="0" lang="es-ES" altLang="es-ES" sz="2200" b="1" i="0" u="none" strike="noStrike" cap="none" normalizeH="0" baseline="0" dirty="0" err="1">
                <a:ln>
                  <a:noFill/>
                </a:ln>
                <a:solidFill>
                  <a:srgbClr val="FF666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Utilizza</a:t>
            </a:r>
            <a:r>
              <a:rPr kumimoji="0" lang="es-ES" altLang="es-ES" sz="2200" b="1" i="0" u="none" strike="noStrike" cap="none" normalizeH="0" baseline="0" dirty="0">
                <a:ln>
                  <a:noFill/>
                </a:ln>
                <a:solidFill>
                  <a:srgbClr val="FF666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kumimoji="0" lang="es-ES" altLang="es-ES" sz="2200" b="1" i="0" u="none" strike="noStrike" cap="none" normalizeH="0" baseline="0" dirty="0" err="1">
                <a:ln>
                  <a:noFill/>
                </a:ln>
                <a:solidFill>
                  <a:srgbClr val="FF666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il</a:t>
            </a:r>
            <a:r>
              <a:rPr kumimoji="0" lang="es-ES" altLang="es-ES" sz="2200" b="1" i="0" u="none" strike="noStrike" cap="none" normalizeH="0" baseline="0" dirty="0">
                <a:ln>
                  <a:noFill/>
                </a:ln>
                <a:solidFill>
                  <a:srgbClr val="FF666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SEO per </a:t>
            </a:r>
            <a:r>
              <a:rPr kumimoji="0" lang="es-ES" altLang="es-ES" sz="2200" b="1" i="0" u="none" strike="noStrike" cap="none" normalizeH="0" baseline="0" dirty="0" err="1">
                <a:ln>
                  <a:noFill/>
                </a:ln>
                <a:solidFill>
                  <a:srgbClr val="FF666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posizionare</a:t>
            </a:r>
            <a:r>
              <a:rPr kumimoji="0" lang="es-ES" altLang="es-ES" sz="2200" b="1" i="0" u="none" strike="noStrike" cap="none" normalizeH="0" baseline="0" dirty="0">
                <a:ln>
                  <a:noFill/>
                </a:ln>
                <a:solidFill>
                  <a:srgbClr val="FF666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kumimoji="0" lang="es-ES" altLang="es-ES" sz="2200" b="1" i="0" u="none" strike="noStrike" cap="none" normalizeH="0" baseline="0" dirty="0" err="1">
                <a:ln>
                  <a:noFill/>
                </a:ln>
                <a:solidFill>
                  <a:srgbClr val="FF666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il</a:t>
            </a:r>
            <a:r>
              <a:rPr kumimoji="0" lang="es-ES" altLang="es-ES" sz="2200" b="1" i="0" u="none" strike="noStrike" cap="none" normalizeH="0" baseline="0" dirty="0">
                <a:ln>
                  <a:noFill/>
                </a:ln>
                <a:solidFill>
                  <a:srgbClr val="FF666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kumimoji="0" lang="es-ES" altLang="es-ES" sz="2200" b="1" i="0" u="none" strike="noStrike" cap="none" normalizeH="0" baseline="0" dirty="0" err="1">
                <a:ln>
                  <a:noFill/>
                </a:ln>
                <a:solidFill>
                  <a:srgbClr val="FF666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tuo</a:t>
            </a:r>
            <a:r>
              <a:rPr kumimoji="0" lang="es-ES" altLang="es-ES" sz="2200" b="1" i="0" u="none" strike="noStrike" cap="none" normalizeH="0" baseline="0" dirty="0">
                <a:ln>
                  <a:noFill/>
                </a:ln>
                <a:solidFill>
                  <a:srgbClr val="FF666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kumimoji="0" lang="es-ES" altLang="es-ES" sz="2200" b="1" i="0" u="none" strike="noStrike" cap="none" normalizeH="0" baseline="0" dirty="0" err="1">
                <a:ln>
                  <a:noFill/>
                </a:ln>
                <a:solidFill>
                  <a:srgbClr val="FF666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profilo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173183" y="879756"/>
            <a:ext cx="8936731" cy="67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" i="1" dirty="0" err="1">
                <a:solidFill>
                  <a:srgbClr val="3A3A3A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lang="es-ES" i="1" dirty="0">
                <a:solidFill>
                  <a:srgbClr val="3A3A3A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b="1" i="1" dirty="0">
                <a:solidFill>
                  <a:srgbClr val="3A3A3A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SEO conta anche in </a:t>
            </a:r>
            <a:r>
              <a:rPr lang="es-ES" b="1" i="1" dirty="0" err="1">
                <a:solidFill>
                  <a:srgbClr val="3A3A3A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Linkedin</a:t>
            </a:r>
            <a:r>
              <a:rPr lang="es-ES" i="1" dirty="0">
                <a:solidFill>
                  <a:srgbClr val="3A3A3A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è su di </a:t>
            </a:r>
            <a:r>
              <a:rPr lang="es-ES" i="1" dirty="0" err="1">
                <a:solidFill>
                  <a:srgbClr val="3A3A3A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esso</a:t>
            </a:r>
            <a:r>
              <a:rPr lang="es-ES" i="1" dirty="0">
                <a:solidFill>
                  <a:srgbClr val="3A3A3A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i="1" dirty="0" err="1">
                <a:solidFill>
                  <a:srgbClr val="3A3A3A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possiamo</a:t>
            </a:r>
            <a:r>
              <a:rPr lang="es-ES" i="1" dirty="0">
                <a:solidFill>
                  <a:srgbClr val="3A3A3A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i="1" dirty="0" err="1">
                <a:solidFill>
                  <a:srgbClr val="3A3A3A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fare</a:t>
            </a:r>
            <a:r>
              <a:rPr lang="es-ES" i="1" dirty="0">
                <a:solidFill>
                  <a:srgbClr val="3A3A3A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leva per </a:t>
            </a:r>
            <a:r>
              <a:rPr lang="es-ES" i="1" dirty="0" err="1">
                <a:solidFill>
                  <a:srgbClr val="3A3A3A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tenere</a:t>
            </a:r>
            <a:r>
              <a:rPr lang="es-ES" i="1" dirty="0">
                <a:solidFill>
                  <a:srgbClr val="3A3A3A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i="1" dirty="0" err="1">
                <a:solidFill>
                  <a:srgbClr val="3A3A3A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lang="es-ES" i="1" dirty="0">
                <a:solidFill>
                  <a:srgbClr val="3A3A3A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i="1" dirty="0" err="1">
                <a:solidFill>
                  <a:srgbClr val="3A3A3A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nostro</a:t>
            </a:r>
            <a:r>
              <a:rPr lang="es-ES" i="1" dirty="0">
                <a:solidFill>
                  <a:srgbClr val="3A3A3A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i="1" dirty="0" err="1">
                <a:solidFill>
                  <a:srgbClr val="3A3A3A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profilo</a:t>
            </a:r>
            <a:r>
              <a:rPr lang="es-ES" i="1" dirty="0">
                <a:solidFill>
                  <a:srgbClr val="3A3A3A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i="1" dirty="0" err="1">
                <a:solidFill>
                  <a:srgbClr val="3A3A3A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Linkedin</a:t>
            </a:r>
            <a:r>
              <a:rPr lang="es-ES" i="1" dirty="0">
                <a:solidFill>
                  <a:srgbClr val="3A3A3A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i="1" dirty="0" err="1">
                <a:solidFill>
                  <a:srgbClr val="3A3A3A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più</a:t>
            </a:r>
            <a:r>
              <a:rPr lang="es-ES" i="1" dirty="0">
                <a:solidFill>
                  <a:srgbClr val="3A3A3A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i="1" dirty="0" err="1">
                <a:solidFill>
                  <a:srgbClr val="3A3A3A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visibile</a:t>
            </a:r>
            <a:r>
              <a:rPr lang="es-ES" i="1" dirty="0">
                <a:solidFill>
                  <a:srgbClr val="3A3A3A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i="1" dirty="0" err="1">
                <a:solidFill>
                  <a:srgbClr val="3A3A3A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possibile</a:t>
            </a:r>
            <a:r>
              <a:rPr lang="es-ES" i="1" dirty="0">
                <a:solidFill>
                  <a:srgbClr val="3A3A3A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711788" y="1524322"/>
            <a:ext cx="1061098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Per arrivarci </a:t>
            </a:r>
            <a:r>
              <a:rPr lang="it-IT" b="1" dirty="0"/>
              <a:t>la prima cosa che dobbiamo fare è definire molto bene il nostro Target Audience</a:t>
            </a:r>
            <a:r>
              <a:rPr lang="it-IT" dirty="0"/>
              <a:t>, quel cliente ideale che vogliamo raggiungere o, meglio, da cui vogliamo farci trovare. </a:t>
            </a:r>
          </a:p>
          <a:p>
            <a:endParaRPr lang="it-IT" dirty="0"/>
          </a:p>
          <a:p>
            <a:r>
              <a:rPr lang="it-IT" dirty="0"/>
              <a:t>Quali sarebbero le </a:t>
            </a:r>
            <a:r>
              <a:rPr lang="it-IT" b="1" dirty="0"/>
              <a:t>parole chiave </a:t>
            </a:r>
            <a:r>
              <a:rPr lang="it-IT" dirty="0"/>
              <a:t>con cui effettueresti una ricerca per trovarti? </a:t>
            </a:r>
            <a:br>
              <a:rPr lang="it-IT" dirty="0"/>
            </a:br>
            <a:r>
              <a:rPr lang="it-IT" dirty="0"/>
              <a:t>Linkedin stabilisce che tu abbia </a:t>
            </a:r>
            <a:r>
              <a:rPr lang="it-IT" b="1" dirty="0"/>
              <a:t>almeno 17 parole chiave</a:t>
            </a:r>
            <a:r>
              <a:rPr lang="it-IT" dirty="0"/>
              <a:t>, ma ti consiglio di metterne molte di più. Distribuisci tutte le parole chiave che desideri, questo sì, in modo naturale. </a:t>
            </a:r>
          </a:p>
          <a:p>
            <a:r>
              <a:rPr lang="es-ES" dirty="0"/>
              <a:t>Fai n modo che le tue </a:t>
            </a:r>
            <a:r>
              <a:rPr lang="es-ES" dirty="0" err="1"/>
              <a:t>parole</a:t>
            </a:r>
            <a:r>
              <a:rPr lang="es-ES" dirty="0"/>
              <a:t> </a:t>
            </a:r>
            <a:r>
              <a:rPr lang="es-ES" dirty="0" err="1"/>
              <a:t>chiave</a:t>
            </a:r>
            <a:r>
              <a:rPr lang="es-ES" dirty="0"/>
              <a:t> </a:t>
            </a:r>
            <a:r>
              <a:rPr lang="es-ES" dirty="0" err="1"/>
              <a:t>appaiono</a:t>
            </a:r>
            <a:r>
              <a:rPr lang="es-ES" dirty="0"/>
              <a:t> in </a:t>
            </a:r>
            <a:r>
              <a:rPr lang="es-ES" dirty="0" err="1"/>
              <a:t>tutte</a:t>
            </a:r>
            <a:r>
              <a:rPr lang="es-ES" dirty="0"/>
              <a:t> le </a:t>
            </a:r>
            <a:r>
              <a:rPr lang="es-ES" dirty="0" err="1"/>
              <a:t>sezioni</a:t>
            </a:r>
            <a:r>
              <a:rPr lang="es-ES" dirty="0"/>
              <a:t> del </a:t>
            </a:r>
            <a:r>
              <a:rPr lang="es-ES" dirty="0" err="1"/>
              <a:t>tuo</a:t>
            </a:r>
            <a:r>
              <a:rPr lang="es-ES" dirty="0"/>
              <a:t> </a:t>
            </a:r>
            <a:r>
              <a:rPr lang="es-ES" dirty="0" err="1"/>
              <a:t>profilo</a:t>
            </a:r>
            <a:r>
              <a:rPr lang="es-ES" dirty="0"/>
              <a:t>. </a:t>
            </a:r>
          </a:p>
          <a:p>
            <a:endParaRPr lang="es-ES" dirty="0"/>
          </a:p>
          <a:p>
            <a:r>
              <a:rPr lang="es-ES" b="1" dirty="0" err="1"/>
              <a:t>Distribuisci</a:t>
            </a:r>
            <a:r>
              <a:rPr lang="es-ES" b="1" dirty="0"/>
              <a:t> le </a:t>
            </a:r>
            <a:r>
              <a:rPr lang="es-ES" b="1" dirty="0" err="1"/>
              <a:t>parole</a:t>
            </a:r>
            <a:r>
              <a:rPr lang="es-ES" b="1" dirty="0"/>
              <a:t> </a:t>
            </a:r>
            <a:r>
              <a:rPr lang="es-ES" b="1" dirty="0" err="1"/>
              <a:t>chiave</a:t>
            </a:r>
            <a:r>
              <a:rPr lang="es-ES" b="1" dirty="0"/>
              <a:t> nel </a:t>
            </a:r>
            <a:r>
              <a:rPr lang="es-ES" b="1" dirty="0" err="1"/>
              <a:t>tuo</a:t>
            </a:r>
            <a:r>
              <a:rPr lang="es-ES" b="1" dirty="0"/>
              <a:t> </a:t>
            </a:r>
            <a:r>
              <a:rPr lang="es-ES" b="1" dirty="0" err="1"/>
              <a:t>profilo</a:t>
            </a:r>
            <a:endParaRPr lang="es-ES" b="1" dirty="0"/>
          </a:p>
          <a:p>
            <a:r>
              <a:rPr lang="es-ES" dirty="0"/>
              <a:t>Come in Google, la </a:t>
            </a:r>
            <a:r>
              <a:rPr lang="es-ES" dirty="0" err="1"/>
              <a:t>rilevanza</a:t>
            </a:r>
            <a:r>
              <a:rPr lang="es-ES" dirty="0"/>
              <a:t> </a:t>
            </a:r>
            <a:r>
              <a:rPr lang="es-ES" dirty="0" err="1"/>
              <a:t>delle</a:t>
            </a:r>
            <a:r>
              <a:rPr lang="es-ES" dirty="0"/>
              <a:t> </a:t>
            </a:r>
            <a:r>
              <a:rPr lang="es-ES" dirty="0" err="1"/>
              <a:t>parole</a:t>
            </a:r>
            <a:r>
              <a:rPr lang="es-ES" dirty="0"/>
              <a:t> </a:t>
            </a:r>
            <a:r>
              <a:rPr lang="es-ES" dirty="0" err="1"/>
              <a:t>chiave</a:t>
            </a:r>
            <a:r>
              <a:rPr lang="es-ES" dirty="0"/>
              <a:t> che </a:t>
            </a:r>
            <a:r>
              <a:rPr lang="es-ES" dirty="0" err="1"/>
              <a:t>inserisci</a:t>
            </a:r>
            <a:r>
              <a:rPr lang="es-ES" dirty="0"/>
              <a:t> </a:t>
            </a:r>
            <a:r>
              <a:rPr lang="es-ES" dirty="0" err="1"/>
              <a:t>funziona</a:t>
            </a:r>
            <a:r>
              <a:rPr lang="es-ES" dirty="0"/>
              <a:t> in ordine </a:t>
            </a:r>
            <a:r>
              <a:rPr lang="es-ES" dirty="0" err="1"/>
              <a:t>discendente</a:t>
            </a:r>
            <a:r>
              <a:rPr lang="es-ES" dirty="0"/>
              <a:t>. </a:t>
            </a:r>
            <a:r>
              <a:rPr lang="es-ES" dirty="0" err="1"/>
              <a:t>Cioè</a:t>
            </a:r>
            <a:r>
              <a:rPr lang="es-ES" dirty="0"/>
              <a:t> le </a:t>
            </a:r>
            <a:r>
              <a:rPr lang="es-ES" dirty="0" err="1"/>
              <a:t>parole</a:t>
            </a:r>
            <a:r>
              <a:rPr lang="es-ES" dirty="0"/>
              <a:t> che si </a:t>
            </a:r>
            <a:r>
              <a:rPr lang="es-ES" dirty="0" err="1"/>
              <a:t>trovano</a:t>
            </a:r>
            <a:r>
              <a:rPr lang="es-ES" dirty="0"/>
              <a:t> nel </a:t>
            </a:r>
            <a:r>
              <a:rPr lang="es-ES" dirty="0" err="1"/>
              <a:t>titolo</a:t>
            </a:r>
            <a:r>
              <a:rPr lang="es-ES" dirty="0"/>
              <a:t> </a:t>
            </a:r>
            <a:r>
              <a:rPr lang="es-ES" dirty="0" err="1"/>
              <a:t>professionale</a:t>
            </a:r>
            <a:r>
              <a:rPr lang="es-ES" dirty="0"/>
              <a:t> </a:t>
            </a:r>
            <a:r>
              <a:rPr lang="es-ES" dirty="0" err="1"/>
              <a:t>hanno</a:t>
            </a:r>
            <a:r>
              <a:rPr lang="es-ES" dirty="0"/>
              <a:t> </a:t>
            </a:r>
            <a:r>
              <a:rPr lang="es-ES" dirty="0" err="1"/>
              <a:t>più</a:t>
            </a:r>
            <a:r>
              <a:rPr lang="es-ES" dirty="0"/>
              <a:t> </a:t>
            </a:r>
            <a:r>
              <a:rPr lang="es-ES" dirty="0" err="1"/>
              <a:t>importanza</a:t>
            </a:r>
            <a:r>
              <a:rPr lang="es-ES" dirty="0"/>
              <a:t> di </a:t>
            </a:r>
            <a:r>
              <a:rPr lang="es-ES" dirty="0" err="1"/>
              <a:t>quelle</a:t>
            </a:r>
            <a:r>
              <a:rPr lang="es-ES" dirty="0"/>
              <a:t> </a:t>
            </a:r>
            <a:r>
              <a:rPr lang="es-ES" dirty="0" err="1"/>
              <a:t>dell’estratto</a:t>
            </a:r>
            <a:r>
              <a:rPr lang="es-ES" dirty="0"/>
              <a:t>.</a:t>
            </a:r>
          </a:p>
          <a:p>
            <a:endParaRPr lang="es-ES" dirty="0"/>
          </a:p>
          <a:p>
            <a:r>
              <a:rPr lang="es-ES" dirty="0"/>
              <a:t>Evitare </a:t>
            </a:r>
            <a:r>
              <a:rPr lang="es-ES" dirty="0" err="1"/>
              <a:t>abbreviature</a:t>
            </a:r>
            <a:r>
              <a:rPr lang="es-ES" dirty="0"/>
              <a:t> </a:t>
            </a:r>
            <a:r>
              <a:rPr lang="es-ES" dirty="0" err="1"/>
              <a:t>quando</a:t>
            </a:r>
            <a:r>
              <a:rPr lang="es-ES" dirty="0"/>
              <a:t> </a:t>
            </a:r>
            <a:r>
              <a:rPr lang="es-ES" dirty="0" err="1"/>
              <a:t>possibile</a:t>
            </a:r>
            <a:r>
              <a:rPr lang="es-ES" dirty="0"/>
              <a:t> (</a:t>
            </a:r>
            <a:r>
              <a:rPr lang="es-ES" dirty="0" err="1"/>
              <a:t>esempio</a:t>
            </a:r>
            <a:r>
              <a:rPr lang="es-ES" dirty="0"/>
              <a:t>: </a:t>
            </a:r>
            <a:r>
              <a:rPr lang="es-ES" dirty="0" err="1"/>
              <a:t>Megio</a:t>
            </a:r>
            <a:r>
              <a:rPr lang="es-ES" dirty="0"/>
              <a:t> </a:t>
            </a:r>
            <a:r>
              <a:rPr lang="es-ES" dirty="0" err="1"/>
              <a:t>mettere</a:t>
            </a:r>
            <a:r>
              <a:rPr lang="es-ES" dirty="0"/>
              <a:t> </a:t>
            </a:r>
            <a:r>
              <a:rPr lang="es-ES" dirty="0" err="1"/>
              <a:t>Database</a:t>
            </a:r>
            <a:r>
              <a:rPr lang="es-ES" dirty="0"/>
              <a:t> che DB)</a:t>
            </a:r>
          </a:p>
          <a:p>
            <a:endParaRPr lang="it-IT" dirty="0"/>
          </a:p>
          <a:p>
            <a:r>
              <a:rPr lang="it-IT" dirty="0"/>
              <a:t>Puoi inserirle </a:t>
            </a:r>
            <a:r>
              <a:rPr lang="it-IT" u="sng" dirty="0"/>
              <a:t>nel titolo del tuo profilo</a:t>
            </a:r>
            <a:r>
              <a:rPr lang="it-IT" dirty="0"/>
              <a:t>, </a:t>
            </a:r>
            <a:r>
              <a:rPr lang="it-IT" u="sng" dirty="0"/>
              <a:t>nei tuo estratto</a:t>
            </a:r>
            <a:r>
              <a:rPr lang="it-IT" dirty="0"/>
              <a:t>, </a:t>
            </a:r>
            <a:r>
              <a:rPr lang="it-IT" u="sng" dirty="0"/>
              <a:t>nelle esperienze</a:t>
            </a:r>
            <a:r>
              <a:rPr lang="it-IT" dirty="0"/>
              <a:t>, </a:t>
            </a:r>
            <a:r>
              <a:rPr lang="it-IT" u="sng" dirty="0"/>
              <a:t>nella formazione</a:t>
            </a:r>
            <a:r>
              <a:rPr lang="it-IT" dirty="0"/>
              <a:t>, negli articoli, nelle pubblicazioni e nei consigli. </a:t>
            </a:r>
            <a:endParaRPr lang="es-ES" dirty="0">
              <a:solidFill>
                <a:srgbClr val="3A3A3A"/>
              </a:solidFill>
              <a:latin typeface="Segoe UI" panose="020B0502040204020203" pitchFamily="34" charset="0"/>
              <a:ea typeface="Times New Roman" panose="02020603050405020304" pitchFamily="18" charset="0"/>
            </a:endParaRPr>
          </a:p>
          <a:p>
            <a:endParaRPr lang="es-E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s-E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37943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owerBuilder &#10;Svniti &#10;SAP OEM &#10;Cargo y empresa &#10;José Carlos &#10;os Alonso d)) &#10;Mercado Objetivo &#10;Me dirijo a Dartners v operadores del &#10;sectpr TIC. con un dialoao abierto. colaborativo v nrnartivn &#10;a o andolos creando relaciones duraderas. &#10;datos, r &#10;ramación BI móviles SAP OEM... &#10;Propuesta de Valor &#10;aniversitat de Valencia &#10;Keywords con las que &#10;quiero vincular mi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7" y="3327235"/>
            <a:ext cx="6524625" cy="313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3073" name="Imagen 30" descr="Perfil de Linkedi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9" y="115653"/>
            <a:ext cx="100965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21669" y="405034"/>
            <a:ext cx="11070331" cy="4308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300" b="0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es-ES" altLang="es-ES" sz="2200" b="1" i="0" u="none" strike="noStrike" cap="none" normalizeH="0" baseline="0" dirty="0" err="1">
                <a:ln>
                  <a:noFill/>
                </a:ln>
                <a:solidFill>
                  <a:srgbClr val="FF666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Consiglio</a:t>
            </a:r>
            <a:r>
              <a:rPr kumimoji="0" lang="es-ES" altLang="es-ES" sz="2200" b="1" i="0" u="none" strike="noStrike" cap="none" normalizeH="0" baseline="0" dirty="0">
                <a:ln>
                  <a:noFill/>
                </a:ln>
                <a:solidFill>
                  <a:srgbClr val="FF666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6: </a:t>
            </a:r>
            <a:r>
              <a:rPr kumimoji="0" lang="es-ES" altLang="es-ES" sz="2200" b="1" i="0" u="none" strike="noStrike" cap="none" normalizeH="0" baseline="0" dirty="0" err="1">
                <a:ln>
                  <a:noFill/>
                </a:ln>
                <a:solidFill>
                  <a:srgbClr val="FF666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Il</a:t>
            </a:r>
            <a:r>
              <a:rPr kumimoji="0" lang="es-ES" altLang="es-ES" sz="2200" b="1" i="0" u="none" strike="noStrike" cap="none" normalizeH="0" baseline="0" dirty="0">
                <a:ln>
                  <a:noFill/>
                </a:ln>
                <a:solidFill>
                  <a:srgbClr val="FF666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kumimoji="0" lang="es-ES" altLang="es-ES" sz="2200" b="1" i="0" u="none" strike="noStrike" cap="none" normalizeH="0" baseline="0" dirty="0" err="1">
                <a:ln>
                  <a:noFill/>
                </a:ln>
                <a:solidFill>
                  <a:srgbClr val="FF666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Tuo</a:t>
            </a:r>
            <a:r>
              <a:rPr kumimoji="0" lang="es-ES" altLang="es-ES" sz="2200" b="1" i="0" u="none" strike="noStrike" cap="none" normalizeH="0" baseline="0" dirty="0">
                <a:ln>
                  <a:noFill/>
                </a:ln>
                <a:solidFill>
                  <a:srgbClr val="FF666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kumimoji="0" lang="es-ES" altLang="es-ES" sz="2200" b="1" i="0" u="none" strike="noStrike" cap="none" normalizeH="0" baseline="0" dirty="0" err="1">
                <a:ln>
                  <a:noFill/>
                </a:ln>
                <a:solidFill>
                  <a:srgbClr val="FF666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profilo</a:t>
            </a:r>
            <a:r>
              <a:rPr kumimoji="0" lang="es-ES" altLang="es-ES" sz="2200" b="1" i="0" u="none" strike="noStrike" cap="none" normalizeH="0" baseline="0" dirty="0">
                <a:ln>
                  <a:noFill/>
                </a:ln>
                <a:solidFill>
                  <a:srgbClr val="FF666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kumimoji="0" lang="es-ES" altLang="es-ES" sz="2200" b="1" i="0" u="none" strike="noStrike" cap="none" normalizeH="0" baseline="0" dirty="0" err="1">
                <a:ln>
                  <a:noFill/>
                </a:ln>
                <a:solidFill>
                  <a:srgbClr val="FF666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Linkedin</a:t>
            </a:r>
            <a:r>
              <a:rPr kumimoji="0" lang="es-ES" altLang="es-ES" sz="2200" b="1" i="0" u="none" strike="noStrike" cap="none" normalizeH="0" baseline="0" dirty="0">
                <a:ln>
                  <a:noFill/>
                </a:ln>
                <a:solidFill>
                  <a:srgbClr val="FF666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– 1 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121669" y="1009391"/>
            <a:ext cx="10739773" cy="2317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" b="1" dirty="0" err="1">
                <a:solidFill>
                  <a:srgbClr val="3A3A3A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lang="es-ES" b="1" dirty="0">
                <a:solidFill>
                  <a:srgbClr val="3A3A3A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solidFill>
                  <a:srgbClr val="3A3A3A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tuo</a:t>
            </a:r>
            <a:r>
              <a:rPr lang="es-ES" b="1" dirty="0">
                <a:solidFill>
                  <a:srgbClr val="3A3A3A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solidFill>
                  <a:srgbClr val="3A3A3A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Titolo</a:t>
            </a:r>
            <a:endParaRPr lang="es-ES" b="1" dirty="0">
              <a:solidFill>
                <a:srgbClr val="3A3A3A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1">
              <a:lnSpc>
                <a:spcPct val="107000"/>
              </a:lnSpc>
              <a:spcAft>
                <a:spcPts val="1800"/>
              </a:spcAft>
            </a:pPr>
            <a:r>
              <a:rPr lang="it-IT" dirty="0"/>
              <a:t>Il titolo è una delle parti più rilevanti del tuo profilo e pochissime persone se ne occupano nei dettagli. </a:t>
            </a:r>
          </a:p>
          <a:p>
            <a:pPr lvl="1">
              <a:lnSpc>
                <a:spcPct val="107000"/>
              </a:lnSpc>
              <a:spcAft>
                <a:spcPts val="1800"/>
              </a:spcAft>
            </a:pPr>
            <a:r>
              <a:rPr lang="it-IT" dirty="0"/>
              <a:t>Abbiamo 120 caratteri, dobbiamo essere </a:t>
            </a:r>
            <a:r>
              <a:rPr lang="it-IT" b="1" dirty="0"/>
              <a:t>più ingegnosi possibile</a:t>
            </a:r>
            <a:r>
              <a:rPr lang="it-IT" dirty="0"/>
              <a:t> per catturare l'attenzione del nostro potenziale cliente. </a:t>
            </a:r>
          </a:p>
          <a:p>
            <a:pPr lvl="1">
              <a:lnSpc>
                <a:spcPct val="107000"/>
              </a:lnSpc>
              <a:spcAft>
                <a:spcPts val="1800"/>
              </a:spcAft>
            </a:pPr>
            <a:r>
              <a:rPr lang="it-IT" dirty="0"/>
              <a:t>Importante, devi includere molto chiaramente a chi ti rivolgi, cosa offri e a che cosa ti dedichi. Parla della tua proposta di valore, cosa ti differenzia dagli altri, cosa offri e come lo offri, cosa ti rende unico. </a:t>
            </a:r>
            <a:endParaRPr lang="es-ES" dirty="0">
              <a:solidFill>
                <a:srgbClr val="3A3A3A"/>
              </a:solidFill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 descr="📌"/>
          <p:cNvSpPr>
            <a:spLocks noChangeAspect="1" noChangeArrowheads="1"/>
          </p:cNvSpPr>
          <p:nvPr/>
        </p:nvSpPr>
        <p:spPr bwMode="auto">
          <a:xfrm>
            <a:off x="1121669" y="3022435"/>
            <a:ext cx="24821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9875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3073" name="Imagen 30" descr="Perfil de Linkedi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9" y="115653"/>
            <a:ext cx="100965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21669" y="405034"/>
            <a:ext cx="11070331" cy="4308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300" b="0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es-ES" altLang="es-ES" sz="2200" b="1" i="0" u="none" strike="noStrike" cap="none" normalizeH="0" baseline="0" dirty="0" err="1">
                <a:ln>
                  <a:noFill/>
                </a:ln>
                <a:solidFill>
                  <a:srgbClr val="FF666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Consiglio</a:t>
            </a:r>
            <a:r>
              <a:rPr kumimoji="0" lang="es-ES" altLang="es-ES" sz="2200" b="1" i="0" u="none" strike="noStrike" cap="none" normalizeH="0" baseline="0" dirty="0">
                <a:ln>
                  <a:noFill/>
                </a:ln>
                <a:solidFill>
                  <a:srgbClr val="FF666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6: </a:t>
            </a:r>
            <a:r>
              <a:rPr kumimoji="0" lang="es-ES" altLang="es-ES" sz="2200" b="1" i="0" u="none" strike="noStrike" cap="none" normalizeH="0" baseline="0" dirty="0" err="1">
                <a:ln>
                  <a:noFill/>
                </a:ln>
                <a:solidFill>
                  <a:srgbClr val="FF666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il</a:t>
            </a:r>
            <a:r>
              <a:rPr kumimoji="0" lang="es-ES" altLang="es-ES" sz="2200" b="1" i="0" u="none" strike="noStrike" cap="none" normalizeH="0" baseline="0" dirty="0">
                <a:ln>
                  <a:noFill/>
                </a:ln>
                <a:solidFill>
                  <a:srgbClr val="FF666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kumimoji="0" lang="es-ES" altLang="es-ES" sz="2200" b="1" i="0" u="none" strike="noStrike" cap="none" normalizeH="0" baseline="0" dirty="0" err="1">
                <a:ln>
                  <a:noFill/>
                </a:ln>
                <a:solidFill>
                  <a:srgbClr val="FF666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tuo</a:t>
            </a:r>
            <a:r>
              <a:rPr kumimoji="0" lang="es-ES" altLang="es-ES" sz="2200" b="1" i="0" u="none" strike="noStrike" cap="none" normalizeH="0" baseline="0" dirty="0">
                <a:ln>
                  <a:noFill/>
                </a:ln>
                <a:solidFill>
                  <a:srgbClr val="FF666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kumimoji="0" lang="es-ES" altLang="es-ES" sz="2200" b="1" i="0" u="none" strike="noStrike" cap="none" normalizeH="0" baseline="0" dirty="0" err="1">
                <a:ln>
                  <a:noFill/>
                </a:ln>
                <a:solidFill>
                  <a:srgbClr val="FF666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Profilo</a:t>
            </a:r>
            <a:r>
              <a:rPr kumimoji="0" lang="es-ES" altLang="es-ES" sz="2200" b="1" i="0" u="none" strike="noStrike" cap="none" normalizeH="0" baseline="0" dirty="0">
                <a:ln>
                  <a:noFill/>
                </a:ln>
                <a:solidFill>
                  <a:srgbClr val="FF666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kumimoji="0" lang="es-ES" altLang="es-ES" sz="2200" b="1" i="0" u="none" strike="noStrike" cap="none" normalizeH="0" baseline="0" dirty="0" err="1">
                <a:ln>
                  <a:noFill/>
                </a:ln>
                <a:solidFill>
                  <a:srgbClr val="FF666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Linkedin</a:t>
            </a:r>
            <a:r>
              <a:rPr kumimoji="0" lang="es-ES" altLang="es-ES" sz="2200" b="1" i="0" u="none" strike="noStrike" cap="none" normalizeH="0" baseline="0" dirty="0">
                <a:ln>
                  <a:noFill/>
                </a:ln>
                <a:solidFill>
                  <a:srgbClr val="FF666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– 2 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062946" y="1110059"/>
            <a:ext cx="1073977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es-ES" b="1" dirty="0">
                <a:solidFill>
                  <a:srgbClr val="3A3A3A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La tua immagine del profilo: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es-ES" dirty="0">
                <a:solidFill>
                  <a:srgbClr val="3A3A3A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Così come il testo è fondamentale, anche la foto è importante. le misure devono essere 400 x 400 pixel.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es-ES" dirty="0">
              <a:solidFill>
                <a:srgbClr val="3A3A3A"/>
              </a:solidFill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es-ES" b="1" dirty="0">
                <a:solidFill>
                  <a:srgbClr val="3A3A3A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La tua immagine di sfondo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es-ES" dirty="0">
                <a:solidFill>
                  <a:srgbClr val="3A3A3A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Approfitta del banner di sfondo (consigliato 1.584 x 390 pixel) per trasmettere ciò che fai.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es-ES" dirty="0">
                <a:solidFill>
                  <a:srgbClr val="3A3A3A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Puoi usare una fotografia presa da una </a:t>
            </a:r>
            <a:r>
              <a:rPr lang="it-IT" altLang="es-ES" dirty="0">
                <a:solidFill>
                  <a:srgbClr val="3A3A3A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  <a:hlinkClick r:id="rId4"/>
              </a:rPr>
              <a:t>archivi di immagini gratuite </a:t>
            </a:r>
            <a:r>
              <a:rPr lang="it-IT" altLang="es-ES" dirty="0">
                <a:solidFill>
                  <a:srgbClr val="3A3A3A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e giocare con l’immagine </a:t>
            </a:r>
            <a:r>
              <a:rPr lang="it-IT" altLang="es-ES" b="1" dirty="0">
                <a:solidFill>
                  <a:srgbClr val="3A3A3A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includendo testi</a:t>
            </a:r>
            <a:r>
              <a:rPr lang="it-IT" altLang="es-ES" dirty="0">
                <a:solidFill>
                  <a:srgbClr val="3A3A3A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con cui a prima vista si capisce cosa fai.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es-ES" dirty="0">
                <a:solidFill>
                  <a:srgbClr val="3A3A3A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Usa anche colori che identificano te o la tua azienda. In questi casi, ti consiglio di utilizzare </a:t>
            </a:r>
            <a:r>
              <a:rPr lang="it-IT" altLang="es-ES" dirty="0" err="1">
                <a:solidFill>
                  <a:srgbClr val="3A3A3A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  <a:hlinkClick r:id="rId5"/>
              </a:rPr>
              <a:t>Canva</a:t>
            </a:r>
            <a:r>
              <a:rPr lang="it-IT" altLang="es-ES" dirty="0">
                <a:solidFill>
                  <a:srgbClr val="3A3A3A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e sfruttare al massimo lo sfondo del tuo profilo Linkedin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es-ES" dirty="0">
              <a:solidFill>
                <a:srgbClr val="3A3A3A"/>
              </a:solidFill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es-ES" b="1" dirty="0">
                <a:solidFill>
                  <a:srgbClr val="3A3A3A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Il tuo estratto (About </a:t>
            </a:r>
            <a:r>
              <a:rPr lang="it-IT" altLang="es-ES" b="1" dirty="0" err="1">
                <a:solidFill>
                  <a:srgbClr val="3A3A3A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you</a:t>
            </a:r>
            <a:r>
              <a:rPr lang="it-IT" altLang="es-ES" b="1" dirty="0">
                <a:solidFill>
                  <a:srgbClr val="3A3A3A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: 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es-ES" dirty="0">
                <a:solidFill>
                  <a:srgbClr val="3A3A3A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Questa è la nostra presentazione, il nostro biglietto da visita. Inizia a pensare a come affascinare il cliente visto che hai solo </a:t>
            </a:r>
            <a:r>
              <a:rPr lang="it-IT" altLang="es-ES" b="1" dirty="0">
                <a:solidFill>
                  <a:srgbClr val="3A3A3A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5 secondi </a:t>
            </a:r>
            <a:r>
              <a:rPr lang="it-IT" altLang="es-ES" dirty="0">
                <a:solidFill>
                  <a:srgbClr val="3A3A3A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per creare la sua prima impressione di te e se lo convinci a continuare, avrai solo </a:t>
            </a:r>
            <a:r>
              <a:rPr lang="it-IT" altLang="es-ES" b="1" dirty="0">
                <a:solidFill>
                  <a:srgbClr val="3A3A3A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30 secondi </a:t>
            </a:r>
            <a:r>
              <a:rPr lang="it-IT" altLang="es-ES" dirty="0">
                <a:solidFill>
                  <a:srgbClr val="3A3A3A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per trasmettergli ciò che vuoi.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es-ES" dirty="0">
                <a:solidFill>
                  <a:srgbClr val="3A3A3A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Le prime due righe sono le più importanti per lui per continuare a leggere e conoscerti.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es-ES" b="1" dirty="0">
                <a:solidFill>
                  <a:srgbClr val="3A3A3A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Trasmettigli fiducia</a:t>
            </a:r>
            <a:r>
              <a:rPr lang="it-IT" altLang="es-ES" dirty="0">
                <a:solidFill>
                  <a:srgbClr val="3A3A3A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, in cosa e come puoi aiutarlo, come puoi rendere redditizia la sua  attività e altro ancora. </a:t>
            </a:r>
            <a:endParaRPr lang="es-E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tángulo 6" descr="📌"/>
          <p:cNvSpPr>
            <a:spLocks noChangeAspect="1" noChangeArrowheads="1"/>
          </p:cNvSpPr>
          <p:nvPr/>
        </p:nvSpPr>
        <p:spPr bwMode="auto">
          <a:xfrm>
            <a:off x="1121669" y="3022435"/>
            <a:ext cx="24821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85081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Custom 1">
      <a:dk1>
        <a:srgbClr val="41697D"/>
      </a:dk1>
      <a:lt1>
        <a:sysClr val="window" lastClr="FFFFFF"/>
      </a:lt1>
      <a:dk2>
        <a:srgbClr val="4D4F53"/>
      </a:dk2>
      <a:lt2>
        <a:srgbClr val="FFFFFF"/>
      </a:lt2>
      <a:accent1>
        <a:srgbClr val="D52B1E"/>
      </a:accent1>
      <a:accent2>
        <a:srgbClr val="822433"/>
      </a:accent2>
      <a:accent3>
        <a:srgbClr val="3F9C35"/>
      </a:accent3>
      <a:accent4>
        <a:srgbClr val="0075B0"/>
      </a:accent4>
      <a:accent5>
        <a:srgbClr val="E37222"/>
      </a:accent5>
      <a:accent6>
        <a:srgbClr val="824BB0"/>
      </a:accent6>
      <a:hlink>
        <a:srgbClr val="12619E"/>
      </a:hlink>
      <a:folHlink>
        <a:srgbClr val="6C172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HiT-BOA_PPT-Template-Main">
  <a:themeElements>
    <a:clrScheme name="Custom 23">
      <a:dk1>
        <a:srgbClr val="41697D"/>
      </a:dk1>
      <a:lt1>
        <a:sysClr val="window" lastClr="FFFFFF"/>
      </a:lt1>
      <a:dk2>
        <a:srgbClr val="3C3C3B"/>
      </a:dk2>
      <a:lt2>
        <a:srgbClr val="91ACB9"/>
      </a:lt2>
      <a:accent1>
        <a:srgbClr val="3F6B7F"/>
      </a:accent1>
      <a:accent2>
        <a:srgbClr val="CD0E20"/>
      </a:accent2>
      <a:accent3>
        <a:srgbClr val="3F9C35"/>
      </a:accent3>
      <a:accent4>
        <a:srgbClr val="0075B0"/>
      </a:accent4>
      <a:accent5>
        <a:srgbClr val="E37222"/>
      </a:accent5>
      <a:accent6>
        <a:srgbClr val="824BB0"/>
      </a:accent6>
      <a:hlink>
        <a:srgbClr val="12619E"/>
      </a:hlink>
      <a:folHlink>
        <a:srgbClr val="6C172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Tema1">
  <a:themeElements>
    <a:clrScheme name="Custom 1">
      <a:dk1>
        <a:srgbClr val="41697D"/>
      </a:dk1>
      <a:lt1>
        <a:sysClr val="window" lastClr="FFFFFF"/>
      </a:lt1>
      <a:dk2>
        <a:srgbClr val="4D4F53"/>
      </a:dk2>
      <a:lt2>
        <a:srgbClr val="FFFFFF"/>
      </a:lt2>
      <a:accent1>
        <a:srgbClr val="D52B1E"/>
      </a:accent1>
      <a:accent2>
        <a:srgbClr val="822433"/>
      </a:accent2>
      <a:accent3>
        <a:srgbClr val="3F9C35"/>
      </a:accent3>
      <a:accent4>
        <a:srgbClr val="0075B0"/>
      </a:accent4>
      <a:accent5>
        <a:srgbClr val="E37222"/>
      </a:accent5>
      <a:accent6>
        <a:srgbClr val="824BB0"/>
      </a:accent6>
      <a:hlink>
        <a:srgbClr val="12619E"/>
      </a:hlink>
      <a:folHlink>
        <a:srgbClr val="6C172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HiT-BOA_PPT-Template-Main">
  <a:themeElements>
    <a:clrScheme name="Custom 23">
      <a:dk1>
        <a:srgbClr val="41697D"/>
      </a:dk1>
      <a:lt1>
        <a:sysClr val="window" lastClr="FFFFFF"/>
      </a:lt1>
      <a:dk2>
        <a:srgbClr val="3C3C3B"/>
      </a:dk2>
      <a:lt2>
        <a:srgbClr val="91ACB9"/>
      </a:lt2>
      <a:accent1>
        <a:srgbClr val="3F6B7F"/>
      </a:accent1>
      <a:accent2>
        <a:srgbClr val="CD0E20"/>
      </a:accent2>
      <a:accent3>
        <a:srgbClr val="3F9C35"/>
      </a:accent3>
      <a:accent4>
        <a:srgbClr val="0075B0"/>
      </a:accent4>
      <a:accent5>
        <a:srgbClr val="E37222"/>
      </a:accent5>
      <a:accent6>
        <a:srgbClr val="824BB0"/>
      </a:accent6>
      <a:hlink>
        <a:srgbClr val="12619E"/>
      </a:hlink>
      <a:folHlink>
        <a:srgbClr val="6C172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Tema1">
  <a:themeElements>
    <a:clrScheme name="Custom 1">
      <a:dk1>
        <a:srgbClr val="41697D"/>
      </a:dk1>
      <a:lt1>
        <a:sysClr val="window" lastClr="FFFFFF"/>
      </a:lt1>
      <a:dk2>
        <a:srgbClr val="4D4F53"/>
      </a:dk2>
      <a:lt2>
        <a:srgbClr val="FFFFFF"/>
      </a:lt2>
      <a:accent1>
        <a:srgbClr val="D52B1E"/>
      </a:accent1>
      <a:accent2>
        <a:srgbClr val="822433"/>
      </a:accent2>
      <a:accent3>
        <a:srgbClr val="3F9C35"/>
      </a:accent3>
      <a:accent4>
        <a:srgbClr val="0075B0"/>
      </a:accent4>
      <a:accent5>
        <a:srgbClr val="E37222"/>
      </a:accent5>
      <a:accent6>
        <a:srgbClr val="824BB0"/>
      </a:accent6>
      <a:hlink>
        <a:srgbClr val="12619E"/>
      </a:hlink>
      <a:folHlink>
        <a:srgbClr val="6C172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_HiT-BOA_PPT-Template-Main">
  <a:themeElements>
    <a:clrScheme name="Custom 23">
      <a:dk1>
        <a:srgbClr val="41697D"/>
      </a:dk1>
      <a:lt1>
        <a:sysClr val="window" lastClr="FFFFFF"/>
      </a:lt1>
      <a:dk2>
        <a:srgbClr val="3C3C3B"/>
      </a:dk2>
      <a:lt2>
        <a:srgbClr val="91ACB9"/>
      </a:lt2>
      <a:accent1>
        <a:srgbClr val="3F6B7F"/>
      </a:accent1>
      <a:accent2>
        <a:srgbClr val="CD0E20"/>
      </a:accent2>
      <a:accent3>
        <a:srgbClr val="3F9C35"/>
      </a:accent3>
      <a:accent4>
        <a:srgbClr val="0075B0"/>
      </a:accent4>
      <a:accent5>
        <a:srgbClr val="E37222"/>
      </a:accent5>
      <a:accent6>
        <a:srgbClr val="824BB0"/>
      </a:accent6>
      <a:hlink>
        <a:srgbClr val="12619E"/>
      </a:hlink>
      <a:folHlink>
        <a:srgbClr val="6C172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3_Tema1">
  <a:themeElements>
    <a:clrScheme name="Custom 1">
      <a:dk1>
        <a:srgbClr val="41697D"/>
      </a:dk1>
      <a:lt1>
        <a:sysClr val="window" lastClr="FFFFFF"/>
      </a:lt1>
      <a:dk2>
        <a:srgbClr val="4D4F53"/>
      </a:dk2>
      <a:lt2>
        <a:srgbClr val="FFFFFF"/>
      </a:lt2>
      <a:accent1>
        <a:srgbClr val="D52B1E"/>
      </a:accent1>
      <a:accent2>
        <a:srgbClr val="822433"/>
      </a:accent2>
      <a:accent3>
        <a:srgbClr val="3F9C35"/>
      </a:accent3>
      <a:accent4>
        <a:srgbClr val="0075B0"/>
      </a:accent4>
      <a:accent5>
        <a:srgbClr val="E37222"/>
      </a:accent5>
      <a:accent6>
        <a:srgbClr val="824BB0"/>
      </a:accent6>
      <a:hlink>
        <a:srgbClr val="12619E"/>
      </a:hlink>
      <a:folHlink>
        <a:srgbClr val="6C172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4_HiT-BOA_PPT-Template-Main">
  <a:themeElements>
    <a:clrScheme name="Custom 23">
      <a:dk1>
        <a:srgbClr val="41697D"/>
      </a:dk1>
      <a:lt1>
        <a:sysClr val="window" lastClr="FFFFFF"/>
      </a:lt1>
      <a:dk2>
        <a:srgbClr val="3C3C3B"/>
      </a:dk2>
      <a:lt2>
        <a:srgbClr val="91ACB9"/>
      </a:lt2>
      <a:accent1>
        <a:srgbClr val="3F6B7F"/>
      </a:accent1>
      <a:accent2>
        <a:srgbClr val="CD0E20"/>
      </a:accent2>
      <a:accent3>
        <a:srgbClr val="3F9C35"/>
      </a:accent3>
      <a:accent4>
        <a:srgbClr val="0075B0"/>
      </a:accent4>
      <a:accent5>
        <a:srgbClr val="E37222"/>
      </a:accent5>
      <a:accent6>
        <a:srgbClr val="824BB0"/>
      </a:accent6>
      <a:hlink>
        <a:srgbClr val="12619E"/>
      </a:hlink>
      <a:folHlink>
        <a:srgbClr val="6C172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Retrospección">
  <a:themeElements>
    <a:clrScheme name="Azul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0</TotalTime>
  <Words>2300</Words>
  <Application>Microsoft Office PowerPoint</Application>
  <PresentationFormat>Widescreen</PresentationFormat>
  <Paragraphs>189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9</vt:i4>
      </vt:variant>
      <vt:variant>
        <vt:lpstr>Titoli diapositive</vt:lpstr>
      </vt:variant>
      <vt:variant>
        <vt:i4>16</vt:i4>
      </vt:variant>
    </vt:vector>
  </HeadingPairs>
  <TitlesOfParts>
    <vt:vector size="32" baseType="lpstr">
      <vt:lpstr>Arial</vt:lpstr>
      <vt:lpstr>Arial Narrow</vt:lpstr>
      <vt:lpstr>Calibri</vt:lpstr>
      <vt:lpstr>Calibri Light</vt:lpstr>
      <vt:lpstr>Helvetica</vt:lpstr>
      <vt:lpstr>Segoe UI</vt:lpstr>
      <vt:lpstr>Wingdings</vt:lpstr>
      <vt:lpstr>Tema1</vt:lpstr>
      <vt:lpstr>1_HiT-BOA_PPT-Template-Main</vt:lpstr>
      <vt:lpstr>1_Tema1</vt:lpstr>
      <vt:lpstr>2_HiT-BOA_PPT-Template-Main</vt:lpstr>
      <vt:lpstr>2_Tema1</vt:lpstr>
      <vt:lpstr>3_HiT-BOA_PPT-Template-Main</vt:lpstr>
      <vt:lpstr>3_Tema1</vt:lpstr>
      <vt:lpstr>4_HiT-BOA_PPT-Template-Main</vt:lpstr>
      <vt:lpstr>Retrospección</vt:lpstr>
      <vt:lpstr>Consigli per un buon profilo #Linkedin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Como hacer un buen perfil de Linkedin</dc:title>
  <dc:creator>Jose Carlos Santos</dc:creator>
  <cp:lastModifiedBy>Andrea Guidi</cp:lastModifiedBy>
  <cp:revision>59</cp:revision>
  <dcterms:created xsi:type="dcterms:W3CDTF">2020-10-28T13:13:51Z</dcterms:created>
  <dcterms:modified xsi:type="dcterms:W3CDTF">2021-07-03T05:46:28Z</dcterms:modified>
</cp:coreProperties>
</file>